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sldIdLst>
    <p:sldId id="256" r:id="rId2"/>
    <p:sldId id="276" r:id="rId3"/>
    <p:sldId id="278" r:id="rId4"/>
    <p:sldId id="306" r:id="rId5"/>
    <p:sldId id="304" r:id="rId6"/>
    <p:sldId id="305" r:id="rId7"/>
    <p:sldId id="279" r:id="rId8"/>
    <p:sldId id="280" r:id="rId9"/>
    <p:sldId id="281" r:id="rId10"/>
    <p:sldId id="388" r:id="rId11"/>
    <p:sldId id="282" r:id="rId12"/>
    <p:sldId id="294" r:id="rId13"/>
    <p:sldId id="283" r:id="rId14"/>
    <p:sldId id="389" r:id="rId15"/>
    <p:sldId id="284" r:id="rId16"/>
    <p:sldId id="286" r:id="rId17"/>
    <p:sldId id="287" r:id="rId18"/>
    <p:sldId id="288" r:id="rId19"/>
    <p:sldId id="302" r:id="rId20"/>
    <p:sldId id="311" r:id="rId21"/>
    <p:sldId id="289" r:id="rId22"/>
    <p:sldId id="295" r:id="rId23"/>
    <p:sldId id="297" r:id="rId24"/>
    <p:sldId id="303" r:id="rId25"/>
    <p:sldId id="299" r:id="rId26"/>
    <p:sldId id="300" r:id="rId27"/>
    <p:sldId id="290" r:id="rId28"/>
    <p:sldId id="291" r:id="rId29"/>
    <p:sldId id="390" r:id="rId30"/>
    <p:sldId id="354" r:id="rId31"/>
    <p:sldId id="292" r:id="rId32"/>
    <p:sldId id="301" r:id="rId33"/>
    <p:sldId id="293" r:id="rId34"/>
    <p:sldId id="391" r:id="rId35"/>
    <p:sldId id="355" r:id="rId36"/>
    <p:sldId id="356" r:id="rId37"/>
    <p:sldId id="392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93" r:id="rId46"/>
    <p:sldId id="364" r:id="rId47"/>
    <p:sldId id="365" r:id="rId48"/>
    <p:sldId id="36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29" r:id="rId71"/>
    <p:sldId id="330" r:id="rId72"/>
    <p:sldId id="331" r:id="rId73"/>
    <p:sldId id="332" r:id="rId74"/>
    <p:sldId id="333" r:id="rId75"/>
    <p:sldId id="334" r:id="rId76"/>
    <p:sldId id="337" r:id="rId77"/>
    <p:sldId id="338" r:id="rId78"/>
    <p:sldId id="339" r:id="rId79"/>
    <p:sldId id="340" r:id="rId80"/>
    <p:sldId id="344" r:id="rId81"/>
    <p:sldId id="345" r:id="rId82"/>
    <p:sldId id="346" r:id="rId83"/>
    <p:sldId id="347" r:id="rId84"/>
    <p:sldId id="348" r:id="rId85"/>
    <p:sldId id="341" r:id="rId86"/>
    <p:sldId id="342" r:id="rId87"/>
    <p:sldId id="343" r:id="rId88"/>
    <p:sldId id="349" r:id="rId89"/>
    <p:sldId id="351" r:id="rId90"/>
    <p:sldId id="352" r:id="rId91"/>
    <p:sldId id="353" r:id="rId92"/>
    <p:sldId id="335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13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1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D0CCC-3837-BD41-B418-41A5791E2C9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0A4EA-41F1-2749-88E2-FFD62354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200" dirty="0" err="1">
                <a:effectLst/>
                <a:latin typeface="VNI-Times" pitchFamily="2" charset="0"/>
              </a:rPr>
              <a:t>Tình</a:t>
            </a:r>
            <a:r>
              <a:rPr lang="en-US" sz="2200" dirty="0">
                <a:effectLst/>
                <a:latin typeface="VNI-Times" pitchFamily="2" charset="0"/>
              </a:rPr>
              <a:t> </a:t>
            </a:r>
            <a:r>
              <a:rPr lang="en-US" sz="2200" dirty="0" err="1">
                <a:effectLst/>
                <a:latin typeface="VNI-Times" pitchFamily="2" charset="0"/>
              </a:rPr>
              <a:t>traïng</a:t>
            </a:r>
            <a:r>
              <a:rPr lang="en-US" sz="2200" dirty="0">
                <a:effectLst/>
                <a:latin typeface="VNI-Times" pitchFamily="2" charset="0"/>
              </a:rPr>
              <a:t> </a:t>
            </a:r>
            <a:r>
              <a:rPr lang="en-US" sz="2200" dirty="0" err="1">
                <a:effectLst/>
                <a:latin typeface="VNI-Times" pitchFamily="2" charset="0"/>
              </a:rPr>
              <a:t>phì</a:t>
            </a:r>
            <a:r>
              <a:rPr lang="en-US" sz="2200" dirty="0">
                <a:effectLst/>
                <a:latin typeface="VNI-Times" pitchFamily="2" charset="0"/>
              </a:rPr>
              <a:t> </a:t>
            </a:r>
            <a:r>
              <a:rPr lang="en-US" sz="2200" dirty="0" err="1">
                <a:effectLst/>
                <a:latin typeface="VNI-Times" pitchFamily="2" charset="0"/>
              </a:rPr>
              <a:t>ñaïi</a:t>
            </a:r>
            <a:r>
              <a:rPr lang="en-US" sz="2200" dirty="0">
                <a:effectLst/>
                <a:latin typeface="VNI-Times" pitchFamily="2" charset="0"/>
              </a:rPr>
              <a:t> </a:t>
            </a:r>
            <a:r>
              <a:rPr lang="en-US" sz="2200" dirty="0" err="1">
                <a:effectLst/>
                <a:latin typeface="VNI-Times" pitchFamily="2" charset="0"/>
              </a:rPr>
              <a:t>khoâng</a:t>
            </a:r>
            <a:r>
              <a:rPr lang="en-US" sz="2200" dirty="0">
                <a:effectLst/>
                <a:latin typeface="VNI-Times" pitchFamily="2" charset="0"/>
              </a:rPr>
              <a:t> </a:t>
            </a:r>
            <a:r>
              <a:rPr lang="en-US" sz="2200" dirty="0" err="1">
                <a:effectLst/>
                <a:latin typeface="VNI-Times" pitchFamily="2" charset="0"/>
              </a:rPr>
              <a:t>thaáy</a:t>
            </a:r>
            <a:r>
              <a:rPr lang="en-US" sz="2200" dirty="0">
                <a:effectLst/>
                <a:latin typeface="VNI-Times" pitchFamily="2" charset="0"/>
              </a:rPr>
              <a:t> </a:t>
            </a:r>
            <a:r>
              <a:rPr lang="en-US" sz="2200" dirty="0" err="1">
                <a:effectLst/>
                <a:latin typeface="VNI-Times" pitchFamily="2" charset="0"/>
              </a:rPr>
              <a:t>xuaát</a:t>
            </a:r>
            <a:r>
              <a:rPr lang="en-US" sz="2200" dirty="0">
                <a:effectLst/>
                <a:latin typeface="VNI-Times" pitchFamily="2" charset="0"/>
              </a:rPr>
              <a:t> </a:t>
            </a:r>
            <a:r>
              <a:rPr lang="en-US" sz="2200" dirty="0" err="1">
                <a:effectLst/>
                <a:latin typeface="VNI-Times" pitchFamily="2" charset="0"/>
              </a:rPr>
              <a:t>hieän</a:t>
            </a:r>
            <a:r>
              <a:rPr lang="en-US" sz="2200" dirty="0">
                <a:effectLst/>
                <a:latin typeface="VNI-Times" pitchFamily="2" charset="0"/>
              </a:rPr>
              <a:t> </a:t>
            </a:r>
            <a:r>
              <a:rPr lang="en-US" sz="2200" dirty="0" err="1">
                <a:effectLst/>
                <a:latin typeface="VNI-Times" pitchFamily="2" charset="0"/>
              </a:rPr>
              <a:t>khi</a:t>
            </a:r>
            <a:r>
              <a:rPr lang="en-US" sz="2200" dirty="0">
                <a:effectLst/>
                <a:latin typeface="VNI-Times" pitchFamily="2" charset="0"/>
              </a:rPr>
              <a:t> </a:t>
            </a:r>
            <a:r>
              <a:rPr lang="en-US" sz="2200" dirty="0" err="1">
                <a:effectLst/>
                <a:latin typeface="VNI-Times" pitchFamily="2" charset="0"/>
              </a:rPr>
              <a:t>tuoåi</a:t>
            </a:r>
            <a:r>
              <a:rPr lang="en-US" sz="2200" dirty="0">
                <a:effectLst/>
                <a:latin typeface="VNI-Times" pitchFamily="2" charset="0"/>
              </a:rPr>
              <a:t> &lt;30</a:t>
            </a:r>
          </a:p>
          <a:p>
            <a:pPr lvl="1"/>
            <a:r>
              <a:rPr lang="en-US" sz="2200" dirty="0">
                <a:effectLst/>
                <a:latin typeface="VNI-Times" pitchFamily="2" charset="0"/>
              </a:rPr>
              <a:t>20%/ </a:t>
            </a:r>
            <a:r>
              <a:rPr lang="en-US" sz="2200" dirty="0" err="1">
                <a:effectLst/>
                <a:latin typeface="VNI-Times" pitchFamily="2" charset="0"/>
              </a:rPr>
              <a:t>tuoåi</a:t>
            </a:r>
            <a:r>
              <a:rPr lang="en-US" sz="2200" dirty="0">
                <a:effectLst/>
                <a:latin typeface="VNI-Times" pitchFamily="2" charset="0"/>
              </a:rPr>
              <a:t> 60-69</a:t>
            </a:r>
          </a:p>
          <a:p>
            <a:pPr lvl="1"/>
            <a:r>
              <a:rPr lang="en-US" sz="2200" dirty="0">
                <a:effectLst/>
                <a:latin typeface="VNI-Times" pitchFamily="2" charset="0"/>
              </a:rPr>
              <a:t>43%/80-89 </a:t>
            </a:r>
            <a:r>
              <a:rPr lang="en-US" sz="2200" dirty="0" err="1">
                <a:effectLst/>
                <a:latin typeface="VNI-Times" pitchFamily="2" charset="0"/>
              </a:rPr>
              <a:t>vaø</a:t>
            </a:r>
            <a:r>
              <a:rPr lang="en-US" sz="2200" dirty="0">
                <a:effectLst/>
                <a:latin typeface="VNI-Times" pitchFamily="2" charset="0"/>
              </a:rPr>
              <a:t> 88%/</a:t>
            </a:r>
            <a:r>
              <a:rPr lang="en-US" sz="2200" dirty="0" err="1">
                <a:effectLst/>
                <a:latin typeface="VNI-Times" pitchFamily="2" charset="0"/>
              </a:rPr>
              <a:t>tuoåi</a:t>
            </a:r>
            <a:r>
              <a:rPr lang="en-US" sz="2200" dirty="0">
                <a:effectLst/>
                <a:latin typeface="VNI-Times" pitchFamily="2" charset="0"/>
              </a:rPr>
              <a:t> 80-89.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0A4EA-41F1-2749-88E2-FFD623543E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88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sữa</a:t>
            </a:r>
            <a:r>
              <a:rPr lang="en-US" dirty="0"/>
              <a:t> </a:t>
            </a:r>
            <a:r>
              <a:rPr lang="en-US" dirty="0" err="1"/>
              <a:t>đậu</a:t>
            </a:r>
            <a:r>
              <a:rPr lang="en-US" dirty="0"/>
              <a:t> </a:t>
            </a:r>
            <a:r>
              <a:rPr lang="en-US" dirty="0" err="1"/>
              <a:t>nành</a:t>
            </a:r>
            <a:r>
              <a:rPr lang="en-US" dirty="0"/>
              <a:t>, vitamin E bao </a:t>
            </a:r>
            <a:r>
              <a:rPr lang="en-US" dirty="0" err="1"/>
              <a:t>lâu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0A4EA-41F1-2749-88E2-FFD623543E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40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Surgery to remove the entire prostate and some of the tissue around it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including the seminal vesicles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0A4EA-41F1-2749-88E2-FFD623543E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9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0A4EA-41F1-2749-88E2-FFD623543E5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1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A95BF0-C50B-4C2B-91E4-630E2A85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7EAFB47-3159-4918-9A2C-050CD60C614B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99C0128-2A22-4ACB-8069-AABED876738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0"/>
            <a:ext cx="8915400" cy="1470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TĂNG SẢN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LÀNH TÍNH  TUYẾN TIỀN LIỆT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6200" y="3228536"/>
            <a:ext cx="4501896" cy="1752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: SV Y4</a:t>
            </a:r>
          </a:p>
          <a:p>
            <a:pPr algn="l"/>
            <a:r>
              <a:rPr lang="en-US" dirty="0" err="1"/>
              <a:t>Ths.Bs</a:t>
            </a:r>
            <a:r>
              <a:rPr lang="en-US" dirty="0"/>
              <a:t>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 </a:t>
            </a:r>
            <a:r>
              <a:rPr lang="en-US" dirty="0" err="1"/>
              <a:t>Toàn</a:t>
            </a:r>
            <a:endParaRPr lang="en-US" dirty="0"/>
          </a:p>
          <a:p>
            <a:pPr algn="l"/>
            <a:r>
              <a:rPr lang="en-US" dirty="0" err="1"/>
              <a:t>Ths.Bs</a:t>
            </a:r>
            <a:r>
              <a:rPr lang="en-US" dirty="0"/>
              <a:t>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  <a:p>
            <a:pPr algn="l"/>
            <a:r>
              <a:rPr lang="en-US" dirty="0" err="1"/>
              <a:t>Bm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144000" cy="5562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Vuøng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ngoaïi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vi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chieám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70%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moâ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tuyeán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.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Laø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nôi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xuaát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phaùt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cuûa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khoaûng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70% </a:t>
            </a:r>
            <a:r>
              <a:rPr lang="en-US" altLang="ja-JP" sz="2400" i="1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caùc</a:t>
            </a:r>
            <a:r>
              <a:rPr lang="en-US" altLang="ja-JP" sz="2400" i="1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tröôøng</a:t>
            </a:r>
            <a:r>
              <a:rPr lang="en-US" altLang="ja-JP" sz="2400" i="1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hôïp</a:t>
            </a:r>
            <a:r>
              <a:rPr lang="en-US" altLang="ja-JP" sz="2400" i="1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K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Vuøng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trung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taâm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chieám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25%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moâ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tuyeán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,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naèm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phía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treân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uï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nuùi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vaø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coù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2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oáng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phoùng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tinh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ñi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qua,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nôi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xuaát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phaùt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cuûa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khoaûng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10% </a:t>
            </a:r>
            <a:r>
              <a:rPr lang="en-US" altLang="ja-JP" sz="2400" i="1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caùc</a:t>
            </a:r>
            <a:r>
              <a:rPr lang="en-US" altLang="ja-JP" sz="2400" i="1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tröôøng</a:t>
            </a:r>
            <a:r>
              <a:rPr lang="en-US" altLang="ja-JP" sz="2400" i="1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hôïp</a:t>
            </a:r>
            <a:r>
              <a:rPr lang="en-US" altLang="ja-JP" sz="2400" i="1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K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Vuøng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chuyeån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tieáp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chieám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5%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moâ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tuyeán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,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nôi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xuaát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phaùt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cuûa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20% </a:t>
            </a:r>
            <a:r>
              <a:rPr lang="en-US" altLang="ja-JP" sz="2400" i="1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tröôøng</a:t>
            </a:r>
            <a:r>
              <a:rPr lang="en-US" altLang="ja-JP" sz="2400" i="1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hôïp</a:t>
            </a:r>
            <a:r>
              <a:rPr lang="en-US" altLang="ja-JP" sz="2400" i="1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 K</a:t>
            </a:r>
            <a:r>
              <a:rPr lang="en-US" altLang="ja-JP" sz="2400" dirty="0">
                <a:solidFill>
                  <a:schemeClr val="bg2"/>
                </a:solidFill>
                <a:effectLst/>
                <a:latin typeface="VNI-Times" pitchFamily="2" charset="0"/>
                <a:ea typeface="ＭＳ Ｐゴシック" charset="-128"/>
              </a:rPr>
              <a:t>.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Phì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ñaïi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laønh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tính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TLT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chuû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yeáu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phaùt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sinh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töø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vuøng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chuyeån</a:t>
            </a:r>
            <a:r>
              <a:rPr lang="en-US" altLang="ja-JP" sz="2400" i="1" dirty="0">
                <a:solidFill>
                  <a:srgbClr val="FF00FF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tieáp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vaø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moät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phaàn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töø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moâ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tuyeán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quanh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nieäu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ñaïo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Vuøng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moâ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tuyeán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quanh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nieäu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ñaïo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chieám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1%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moâ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tuyeán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cuûa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TLT.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Vuøng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toå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chöùc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xô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tröôùc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nieäu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ñaïo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chieám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khoaûng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1/3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theå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tích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TLT,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khoâng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chöùa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moâ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tuyeán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vaø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quaù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trình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beänh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lyù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ít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xaûy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ra</a:t>
            </a:r>
            <a:r>
              <a:rPr lang="en-US" altLang="ja-JP" sz="2400" dirty="0" err="1">
                <a:latin typeface="VNI-Times" pitchFamily="2" charset="0"/>
                <a:ea typeface="ＭＳ Ｐゴシック" charset="-128"/>
              </a:rPr>
              <a:t>.</a:t>
            </a:r>
            <a:endParaRPr lang="en-US" sz="2400" dirty="0">
              <a:latin typeface="VNI-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05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image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5800" y="762000"/>
            <a:ext cx="8001000" cy="5595938"/>
          </a:xfr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1079318"/>
            <a:ext cx="7177087" cy="527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400" y="0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phẫu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học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ja-JP" b="1">
                <a:solidFill>
                  <a:srgbClr val="D50B40"/>
                </a:solidFill>
                <a:effectLst/>
                <a:latin typeface="VNI-Times" pitchFamily="2" charset="0"/>
                <a:ea typeface="ＭＳ Ｐゴシック" pitchFamily="34" charset="-128"/>
              </a:rPr>
              <a:t>Sinh lyù beänh</a:t>
            </a:r>
            <a:endParaRPr lang="en-US" b="1">
              <a:solidFill>
                <a:srgbClr val="D50B40"/>
              </a:solidFill>
              <a:effectLst/>
              <a:latin typeface="VNI-Times" pitchFamily="2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5562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</a:rPr>
              <a:t>TLT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</a:rPr>
              <a:t>naèm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</a:rPr>
              <a:t>döôùi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</a:rPr>
              <a:t>coå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</a:rPr>
              <a:t> BQ (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pitchFamily="34" charset="-128"/>
              </a:rPr>
              <a:t>Testosteron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</a:rPr>
              <a:t>vaø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pitchFamily="34" charset="-128"/>
              </a:rPr>
              <a:t>tuoåi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pitchFamily="34" charset="-128"/>
              </a:rPr>
              <a:t>giaø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</a:rPr>
              <a:t>..) 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</a:t>
            </a:r>
            <a:r>
              <a:rPr lang="en-US" altLang="ja-JP" sz="2400" dirty="0"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</a:rPr>
              <a:t>phì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</a:rPr>
              <a:t>ñaïi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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</a:rPr>
              <a:t>bieán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</a:rPr>
              <a:t>daïng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</a:rPr>
              <a:t>coå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>
                <a:latin typeface="VNI-Times" pitchFamily="2" charset="0"/>
                <a:ea typeface="ＭＳ Ｐゴシック" pitchFamily="34" charset="-128"/>
              </a:rPr>
              <a:t>BQ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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caûn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trôû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quaù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trình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toáng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thoaùt</a:t>
            </a:r>
            <a:r>
              <a:rPr lang="en-US" altLang="ja-JP" sz="2400" dirty="0"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 BQ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phì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ñaïi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taêng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söùc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co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boùp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(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buø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tröø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hieäu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quaû:t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/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chöùng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kích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thích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(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ñaùi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gaáp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tieåu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ñeâm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RUV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ít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ja-JP" b="1">
                <a:solidFill>
                  <a:srgbClr val="D50B40"/>
                </a:solidFill>
                <a:effectLst/>
                <a:latin typeface="VNI-Times" pitchFamily="2" charset="0"/>
                <a:ea typeface="ＭＳ Ｐゴシック" pitchFamily="34" charset="-128"/>
              </a:rPr>
              <a:t>Sinh lyù beänh</a:t>
            </a:r>
            <a:endParaRPr lang="en-US" b="1">
              <a:solidFill>
                <a:srgbClr val="D50B40"/>
              </a:solidFill>
              <a:effectLst/>
              <a:latin typeface="VNI-Times" pitchFamily="2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5562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TLT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naèm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döôùi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coå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 BQ (</a:t>
            </a:r>
            <a:r>
              <a:rPr lang="en-US" altLang="ja-JP" sz="2400" i="1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Testosteron</a:t>
            </a:r>
            <a:r>
              <a:rPr lang="en-US" altLang="ja-JP" sz="2400" i="1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vaø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i="1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tuoåi</a:t>
            </a:r>
            <a:r>
              <a:rPr lang="en-US" altLang="ja-JP" sz="2400" i="1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i="1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giaø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..) 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</a:t>
            </a:r>
            <a:r>
              <a:rPr lang="en-US" altLang="ja-JP" sz="2400" dirty="0">
                <a:solidFill>
                  <a:srgbClr val="DBF5F9"/>
                </a:solidFill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phì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ñaïi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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bieán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daïng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coå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</a:rPr>
              <a:t> </a:t>
            </a:r>
            <a:r>
              <a:rPr lang="en-US" altLang="ja-JP" sz="2400" dirty="0">
                <a:solidFill>
                  <a:srgbClr val="DBF5F9"/>
                </a:solidFill>
                <a:latin typeface="VNI-Times" pitchFamily="2" charset="0"/>
                <a:ea typeface="ＭＳ Ｐゴシック" pitchFamily="34" charset="-128"/>
              </a:rPr>
              <a:t>BQ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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caûn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trôû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quaù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trình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toáng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thoaùt</a:t>
            </a:r>
            <a:r>
              <a:rPr lang="en-US" altLang="ja-JP" sz="2400" dirty="0">
                <a:solidFill>
                  <a:srgbClr val="DBF5F9"/>
                </a:solidFill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 BQ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phì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ñaïi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taêng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söùc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co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boùp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>
                <a:solidFill>
                  <a:srgbClr val="DBF5F9"/>
                </a:solidFill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(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buø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tröø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hieäu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quaû:t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/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chöùng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kích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thích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(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ñaùi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gaáp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tieåu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ñeâm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RUV </a:t>
            </a:r>
            <a:r>
              <a:rPr lang="en-US" altLang="ja-JP" sz="2400" dirty="0" err="1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ít</a:t>
            </a:r>
            <a:r>
              <a:rPr lang="en-US" altLang="ja-JP" sz="2400" dirty="0">
                <a:solidFill>
                  <a:srgbClr val="DBF5F9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).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ja-JP" sz="2400" dirty="0" err="1"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B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eá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taéc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keùo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daøi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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buø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tröø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khoâng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hieäu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quaû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 RUV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taêng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daàn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nhieàu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coät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hoõm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tieåu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khoù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taêng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daàn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(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raën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tieåu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tia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nöôùc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tieåu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yeáu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tieåu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ngaét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quaõng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.)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tuùi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ngaùch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BQ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nhieãm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truøng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soûi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beänh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thaän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ngöôïc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doøng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(g/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đ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bieán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chöùng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).</a:t>
            </a:r>
            <a:endParaRPr lang="en-US" sz="2400" dirty="0">
              <a:effectLst/>
              <a:latin typeface="VNI-Times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01894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062_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66800"/>
            <a:ext cx="4586867" cy="58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083_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7864" y="1066800"/>
            <a:ext cx="457613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026" descr="081_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28600"/>
            <a:ext cx="6172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ja-JP" b="1">
                <a:solidFill>
                  <a:srgbClr val="D50B40"/>
                </a:solidFill>
                <a:effectLst/>
                <a:latin typeface="VNI-Times" pitchFamily="2" charset="0"/>
                <a:ea typeface="ＭＳ Ｐゴシック" pitchFamily="34" charset="-128"/>
                <a:sym typeface="Wingdings" pitchFamily="2" charset="2"/>
              </a:rPr>
              <a:t>Laâm saøng</a:t>
            </a:r>
            <a:endParaRPr lang="en-US" b="1">
              <a:solidFill>
                <a:srgbClr val="D50B40"/>
              </a:solidFill>
              <a:effectLst/>
              <a:latin typeface="VNI-Times" pitchFamily="2" charset="0"/>
              <a:sym typeface="Wingdings" pitchFamily="2" charset="2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763000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Khaùm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toaøn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thaân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.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Khai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thaùc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nhoùm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trieäu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chöùng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IPSS,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QoL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.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Khaùm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heä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nieäu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: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Ñaùnh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giaù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tính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chaát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cuûa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böôùu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TLT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Phaùt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hieän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caùc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bieán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chöùng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: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caàu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baøng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quang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,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thaän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öù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nöôùc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,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tieåu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khoâng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kieåm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soaùt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kieåu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traøn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400" dirty="0" err="1">
                <a:effectLst/>
                <a:latin typeface="VNI-Times" pitchFamily="2" charset="0"/>
                <a:sym typeface="Wingdings" pitchFamily="2" charset="2"/>
              </a:rPr>
              <a:t>ñaày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..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latin typeface="VNI-Times" pitchFamily="2" charset="0"/>
              </a:rPr>
              <a:t>Laâm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saøng</a:t>
            </a:r>
            <a:r>
              <a:rPr lang="en-US" dirty="0">
                <a:latin typeface="VNI-Times" pitchFamily="2" charset="0"/>
              </a:rPr>
              <a:t> (</a:t>
            </a:r>
            <a:r>
              <a:rPr lang="en-US" dirty="0" err="1">
                <a:latin typeface="VNI-Times" pitchFamily="2" charset="0"/>
              </a:rPr>
              <a:t>tt</a:t>
            </a:r>
            <a:r>
              <a:rPr lang="en-US" dirty="0">
                <a:latin typeface="VNI-Times" pitchFamily="2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Phaùt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hieän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caùc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nguyeân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nhaân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thöïc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theå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khaùc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: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Heïp</a:t>
            </a:r>
            <a:r>
              <a:rPr lang="en-US" sz="2800" dirty="0">
                <a:latin typeface="VNI-Times" pitchFamily="2" charset="0"/>
                <a:sym typeface="Wingdings" pitchFamily="2" charset="2"/>
              </a:rPr>
              <a:t>/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böôùu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nieäu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ñaïo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,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böôùu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vuøng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coå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BQ,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xô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hoaù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coå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>
                <a:latin typeface="VNI-Times" pitchFamily="2" charset="0"/>
                <a:sym typeface="Wingdings" pitchFamily="2" charset="2"/>
              </a:rPr>
              <a:t>BQ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,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soûi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ñöôøng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tieåu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döôùi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…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beá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taéc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cô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naêng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ñöôøng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tieåu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döôùi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(BQTK,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baát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ñoàng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vaän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>
                <a:latin typeface="VNI-Times" pitchFamily="2" charset="0"/>
                <a:sym typeface="Wingdings" pitchFamily="2" charset="2"/>
              </a:rPr>
              <a:t>BQ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-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cô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thaét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..)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Phaùt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hieän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caùc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beänh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lyù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keøm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theo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.</a:t>
            </a:r>
          </a:p>
          <a:p>
            <a:pPr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vi-VN" sz="2800">
                <a:latin typeface="Times New Roman" pitchFamily="18" charset="0"/>
                <a:cs typeface="Times New Roman" pitchFamily="18" charset="0"/>
              </a:rPr>
              <a:t>THĂM KHÁM TR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Ự</a:t>
            </a:r>
            <a:r>
              <a:rPr lang="vi-VN" sz="2800">
                <a:latin typeface="Times New Roman" pitchFamily="18" charset="0"/>
                <a:cs typeface="Times New Roman" pitchFamily="18" charset="0"/>
              </a:rPr>
              <a:t>C TRÀNG</a:t>
            </a:r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1268413"/>
            <a:ext cx="7513637" cy="512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229600" cy="1139825"/>
          </a:xfrm>
        </p:spPr>
        <p:txBody>
          <a:bodyPr/>
          <a:lstStyle/>
          <a:p>
            <a:pPr eaLnBrk="1" hangingPunct="1"/>
            <a:endParaRPr lang="en-US" b="1">
              <a:solidFill>
                <a:srgbClr val="FF00FF"/>
              </a:solidFill>
              <a:effectLst/>
              <a:latin typeface="VNI-Times" pitchFamily="2" charset="0"/>
              <a:cs typeface="Times New Roman" pitchFamily="18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915400" cy="5715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u="sng" dirty="0" err="1">
                <a:effectLst/>
                <a:latin typeface="VNI-Times" pitchFamily="2" charset="0"/>
              </a:rPr>
              <a:t>Thuật</a:t>
            </a:r>
            <a:r>
              <a:rPr lang="en-US" sz="2400" u="sng" dirty="0">
                <a:effectLst/>
                <a:latin typeface="VNI-Times" pitchFamily="2" charset="0"/>
              </a:rPr>
              <a:t> </a:t>
            </a:r>
            <a:r>
              <a:rPr lang="en-US" sz="2400" u="sng" dirty="0" err="1">
                <a:effectLst/>
                <a:latin typeface="VNI-Times" pitchFamily="2" charset="0"/>
              </a:rPr>
              <a:t>ngữ</a:t>
            </a:r>
            <a:r>
              <a:rPr lang="en-US" sz="2400" dirty="0">
                <a:effectLst/>
                <a:latin typeface="VNI-Times" pitchFamily="2" charset="0"/>
              </a:rPr>
              <a:t>: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dirty="0">
                <a:effectLst/>
                <a:latin typeface="VNI-Times" pitchFamily="2" charset="0"/>
              </a:rPr>
              <a:t>U </a:t>
            </a:r>
            <a:r>
              <a:rPr lang="en-US" dirty="0" err="1">
                <a:effectLst/>
                <a:latin typeface="VNI-Times" pitchFamily="2" charset="0"/>
              </a:rPr>
              <a:t>xơ</a:t>
            </a:r>
            <a:r>
              <a:rPr lang="en-US" dirty="0">
                <a:effectLst/>
                <a:latin typeface="VNI-Times" pitchFamily="2" charset="0"/>
              </a:rPr>
              <a:t> TLT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dirty="0" err="1">
                <a:effectLst/>
                <a:latin typeface="VNI-Times" pitchFamily="2" charset="0"/>
              </a:rPr>
              <a:t>Bướu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laønh</a:t>
            </a:r>
            <a:r>
              <a:rPr lang="en-US" dirty="0">
                <a:effectLst/>
                <a:latin typeface="VNI-Times" pitchFamily="2" charset="0"/>
              </a:rPr>
              <a:t>/ u </a:t>
            </a:r>
            <a:r>
              <a:rPr lang="en-US" dirty="0" err="1">
                <a:effectLst/>
                <a:latin typeface="VNI-Times" pitchFamily="2" charset="0"/>
              </a:rPr>
              <a:t>laønh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tính</a:t>
            </a:r>
            <a:r>
              <a:rPr lang="en-US" dirty="0">
                <a:effectLst/>
                <a:latin typeface="VNI-Times" pitchFamily="2" charset="0"/>
              </a:rPr>
              <a:t> TTL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Phì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ñaïi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laønh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tính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tuyeán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tieàn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lieät</a:t>
            </a:r>
            <a:r>
              <a:rPr lang="en-US" dirty="0">
                <a:effectLst/>
                <a:latin typeface="VNI-Times" pitchFamily="2" charset="0"/>
              </a:rPr>
              <a:t> (</a:t>
            </a:r>
            <a:r>
              <a:rPr lang="en-US" dirty="0">
                <a:solidFill>
                  <a:srgbClr val="FF0000"/>
                </a:solidFill>
                <a:effectLst/>
                <a:latin typeface="VNI-Times" pitchFamily="2" charset="0"/>
              </a:rPr>
              <a:t>B</a:t>
            </a:r>
            <a:r>
              <a:rPr lang="en-US" dirty="0">
                <a:effectLst/>
                <a:latin typeface="VNI-Times" pitchFamily="2" charset="0"/>
              </a:rPr>
              <a:t>enign </a:t>
            </a:r>
            <a:r>
              <a:rPr lang="en-US" dirty="0">
                <a:solidFill>
                  <a:srgbClr val="FF0000"/>
                </a:solidFill>
                <a:effectLst/>
                <a:latin typeface="VNI-Times" pitchFamily="2" charset="0"/>
              </a:rPr>
              <a:t>P</a:t>
            </a:r>
            <a:r>
              <a:rPr lang="en-US" dirty="0">
                <a:effectLst/>
                <a:latin typeface="VNI-Times" pitchFamily="2" charset="0"/>
              </a:rPr>
              <a:t>rostatic </a:t>
            </a:r>
            <a:r>
              <a:rPr lang="en-US" dirty="0" err="1">
                <a:solidFill>
                  <a:srgbClr val="FF0000"/>
                </a:solidFill>
                <a:effectLst/>
                <a:latin typeface="VNI-Times" pitchFamily="2" charset="0"/>
              </a:rPr>
              <a:t>E</a:t>
            </a:r>
            <a:r>
              <a:rPr lang="en-US" dirty="0" err="1">
                <a:effectLst/>
                <a:latin typeface="VNI-Times" pitchFamily="2" charset="0"/>
              </a:rPr>
              <a:t>nlagement-</a:t>
            </a:r>
            <a:r>
              <a:rPr lang="en-US" dirty="0" err="1">
                <a:solidFill>
                  <a:srgbClr val="FF0000"/>
                </a:solidFill>
                <a:effectLst/>
                <a:latin typeface="VNI-Times" pitchFamily="2" charset="0"/>
              </a:rPr>
              <a:t>BPE</a:t>
            </a:r>
            <a:r>
              <a:rPr lang="en-US" dirty="0" err="1">
                <a:effectLst/>
                <a:latin typeface="VNI-Times" pitchFamily="2" charset="0"/>
                <a:sym typeface="Wingdings" pitchFamily="2" charset="2"/>
              </a:rPr>
              <a:t></a:t>
            </a:r>
            <a:r>
              <a:rPr lang="en-US" dirty="0" err="1">
                <a:effectLst/>
                <a:latin typeface="VNI-Times" pitchFamily="2" charset="0"/>
              </a:rPr>
              <a:t>laâm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saøng</a:t>
            </a:r>
            <a:r>
              <a:rPr lang="en-US" dirty="0">
                <a:effectLst/>
                <a:latin typeface="VNI-Times" pitchFamily="2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Tăng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sản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laønh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tính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tuyeán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tieàn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i="1" dirty="0" err="1">
                <a:solidFill>
                  <a:srgbClr val="FF00FF"/>
                </a:solidFill>
                <a:effectLst/>
                <a:latin typeface="VNI-Times" pitchFamily="2" charset="0"/>
              </a:rPr>
              <a:t>lieät</a:t>
            </a:r>
            <a:r>
              <a:rPr lang="en-US" i="1" dirty="0">
                <a:solidFill>
                  <a:srgbClr val="FF00FF"/>
                </a:solidFill>
                <a:effectLst/>
                <a:latin typeface="VNI-Times" pitchFamily="2" charset="0"/>
              </a:rPr>
              <a:t> </a:t>
            </a:r>
            <a:r>
              <a:rPr lang="en-US" dirty="0">
                <a:effectLst/>
                <a:latin typeface="VNI-Times" pitchFamily="2" charset="0"/>
              </a:rPr>
              <a:t>(</a:t>
            </a:r>
            <a:r>
              <a:rPr lang="en-US" dirty="0">
                <a:solidFill>
                  <a:srgbClr val="FF0000"/>
                </a:solidFill>
                <a:effectLst/>
                <a:latin typeface="VNI-Times" pitchFamily="2" charset="0"/>
              </a:rPr>
              <a:t>B</a:t>
            </a:r>
            <a:r>
              <a:rPr lang="en-US" dirty="0">
                <a:effectLst/>
                <a:latin typeface="VNI-Times" pitchFamily="2" charset="0"/>
              </a:rPr>
              <a:t>enign </a:t>
            </a:r>
            <a:r>
              <a:rPr lang="en-US" dirty="0">
                <a:solidFill>
                  <a:srgbClr val="FF0000"/>
                </a:solidFill>
                <a:effectLst/>
                <a:latin typeface="VNI-Times" pitchFamily="2" charset="0"/>
              </a:rPr>
              <a:t>P</a:t>
            </a:r>
            <a:r>
              <a:rPr lang="en-US" dirty="0">
                <a:effectLst/>
                <a:latin typeface="VNI-Times" pitchFamily="2" charset="0"/>
              </a:rPr>
              <a:t>rostatic </a:t>
            </a:r>
            <a:r>
              <a:rPr lang="en-US" dirty="0">
                <a:solidFill>
                  <a:srgbClr val="FF0000"/>
                </a:solidFill>
                <a:effectLst/>
                <a:latin typeface="VNI-Times" pitchFamily="2" charset="0"/>
              </a:rPr>
              <a:t>H</a:t>
            </a:r>
            <a:r>
              <a:rPr lang="en-US" dirty="0">
                <a:effectLst/>
                <a:latin typeface="VNI-Times" pitchFamily="2" charset="0"/>
              </a:rPr>
              <a:t>yperplasia-</a:t>
            </a:r>
            <a:r>
              <a:rPr lang="en-US" dirty="0">
                <a:solidFill>
                  <a:srgbClr val="FF0000"/>
                </a:solidFill>
                <a:effectLst/>
                <a:latin typeface="VNI-Times" pitchFamily="2" charset="0"/>
              </a:rPr>
              <a:t>BPH</a:t>
            </a:r>
            <a:r>
              <a:rPr lang="en-US" dirty="0">
                <a:latin typeface="VNI-Times" pitchFamily="2" charset="0"/>
              </a:rPr>
              <a:t> = </a:t>
            </a:r>
            <a:r>
              <a:rPr lang="en-US" dirty="0" err="1">
                <a:effectLst/>
                <a:latin typeface="VNI-Times" pitchFamily="2" charset="0"/>
              </a:rPr>
              <a:t>giaûi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phaãu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beänh</a:t>
            </a:r>
            <a:r>
              <a:rPr lang="en-US" dirty="0">
                <a:effectLst/>
                <a:latin typeface="VNI-Times" pitchFamily="2" charset="0"/>
              </a:rPr>
              <a:t>).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effectLst/>
              <a:latin typeface="VNI-Times" pitchFamily="2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>
              <a:effectLst/>
              <a:latin typeface="VNI-Times" pitchFamily="2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effectLst/>
              <a:latin typeface="VNI-Times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533400" y="609600"/>
            <a:ext cx="10572750" cy="5638800"/>
          </a:xfrm>
        </p:spPr>
      </p:pic>
    </p:spTree>
    <p:extLst>
      <p:ext uri="{BB962C8B-B14F-4D97-AF65-F5344CB8AC3E}">
        <p14:creationId xmlns:p14="http://schemas.microsoft.com/office/powerpoint/2010/main" val="464163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D50B40"/>
                </a:solidFill>
                <a:effectLst/>
                <a:latin typeface="VNI-Times" pitchFamily="2" charset="0"/>
                <a:sym typeface="Wingdings" pitchFamily="2" charset="2"/>
              </a:rPr>
              <a:t>Caän laâm saøng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4191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TPTNT.</a:t>
            </a:r>
          </a:p>
          <a:p>
            <a:pPr eaLnBrk="1" hangingPunct="1"/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Sieâu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aâm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buïng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toång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quaùt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(+ TRUS):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Ñaùnh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giaù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TLT, BQ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vaø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2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thaän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,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khaûo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saùt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nöôùc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tieåu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toån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löu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.</a:t>
            </a:r>
          </a:p>
          <a:p>
            <a:pPr eaLnBrk="1" hangingPunct="1"/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PSA.</a:t>
            </a:r>
          </a:p>
          <a:p>
            <a:pPr eaLnBrk="1" hangingPunct="1"/>
            <a:r>
              <a:rPr lang="en-US" sz="2800" dirty="0" err="1">
                <a:latin typeface="VNI-Times" pitchFamily="2" charset="0"/>
                <a:sym typeface="Wingdings" pitchFamily="2" charset="2"/>
              </a:rPr>
              <a:t>N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ieäu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ñoäng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hoïc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: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Nieäu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doøng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ñoà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,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aùp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löïc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ñoà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>
                <a:latin typeface="VNI-Times" pitchFamily="2" charset="0"/>
                <a:sym typeface="Wingdings" pitchFamily="2" charset="2"/>
              </a:rPr>
              <a:t>BQ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..</a:t>
            </a:r>
          </a:p>
          <a:p>
            <a:pPr eaLnBrk="1" hangingPunct="1"/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CTM, BUN,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creatinine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, ion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ñoà</a:t>
            </a:r>
            <a:endParaRPr lang="en-US" sz="2800" dirty="0">
              <a:effectLst/>
              <a:latin typeface="VNI-Times" pitchFamily="2" charset="0"/>
              <a:sym typeface="Wingdings" pitchFamily="2" charset="2"/>
            </a:endParaRPr>
          </a:p>
          <a:p>
            <a:pPr eaLnBrk="1" hangingPunct="1"/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KUB-UIV, UCR,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nội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soi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BQ,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sinh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thieát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TLT..</a:t>
            </a:r>
          </a:p>
          <a:p>
            <a:pPr eaLnBrk="1" hangingPunct="1"/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Caùc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XN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ñ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/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giaù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tình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traïng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chung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cuûa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BN.</a:t>
            </a:r>
          </a:p>
          <a:p>
            <a:pPr eaLnBrk="1" hangingPunct="1"/>
            <a:endParaRPr lang="en-US" sz="2400" dirty="0">
              <a:effectLst/>
              <a:latin typeface="VNI-Times" pitchFamily="2" charset="0"/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CLS: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Siêu âm, soi BQ</a:t>
            </a:r>
            <a:endParaRPr lang="vi-VN"/>
          </a:p>
        </p:txBody>
      </p:sp>
      <p:pic>
        <p:nvPicPr>
          <p:cNvPr id="46083" name="Picture 4" descr="101_58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057400"/>
            <a:ext cx="5903912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5775" y="477838"/>
            <a:ext cx="5630863" cy="590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1700213"/>
            <a:ext cx="4614862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5"/>
          <p:cNvSpPr>
            <a:spLocks noGrp="1"/>
          </p:cNvSpPr>
          <p:nvPr>
            <p:ph type="title"/>
          </p:nvPr>
        </p:nvSpPr>
        <p:spPr>
          <a:xfrm>
            <a:off x="1979613" y="549275"/>
            <a:ext cx="6307137" cy="914400"/>
          </a:xfrm>
        </p:spPr>
        <p:txBody>
          <a:bodyPr/>
          <a:lstStyle/>
          <a:p>
            <a:r>
              <a:rPr lang="vi-VN" sz="2400">
                <a:latin typeface="Times New Roman" pitchFamily="18" charset="0"/>
                <a:cs typeface="Times New Roman" pitchFamily="18" charset="0"/>
              </a:rPr>
              <a:t>X-QUANG BÀNG QUANG CÓ C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Ả</a:t>
            </a:r>
            <a:r>
              <a:rPr lang="vi-VN" sz="2400">
                <a:latin typeface="Times New Roman" pitchFamily="18" charset="0"/>
                <a:cs typeface="Times New Roman" pitchFamily="18" charset="0"/>
              </a:rPr>
              <a:t>N QUANG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TRANG03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88" y="857250"/>
            <a:ext cx="2598737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 descr="TRANG0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0025" y="857250"/>
            <a:ext cx="2500313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vi-VN">
              <a:latin typeface="Tahoma" pitchFamily="34" charset="0"/>
            </a:endParaRPr>
          </a:p>
        </p:txBody>
      </p:sp>
      <p:pic>
        <p:nvPicPr>
          <p:cNvPr id="51205" name="Picture 4" descr="IMG_00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313" y="3571875"/>
            <a:ext cx="2214562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6" name="Picture 6" descr="SanBQ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5" y="3929063"/>
            <a:ext cx="3355975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228600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Soi Niệu đạo BQ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vi-VN"/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vi-VN"/>
          </a:p>
        </p:txBody>
      </p:sp>
      <p:pic>
        <p:nvPicPr>
          <p:cNvPr id="52228" name="Picture 4" descr="TRANG0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3463" y="76200"/>
            <a:ext cx="7077075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0"/>
            <a:ext cx="3581400" cy="1139825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solidFill>
                  <a:srgbClr val="D50B40"/>
                </a:solidFill>
                <a:latin typeface="VNI-Times" pitchFamily="2" charset="0"/>
              </a:rPr>
              <a:t>Ñieàu trò</a:t>
            </a:r>
          </a:p>
        </p:txBody>
      </p:sp>
      <p:sp>
        <p:nvSpPr>
          <p:cNvPr id="23555" name="Oval 4"/>
          <p:cNvSpPr>
            <a:spLocks noChangeArrowheads="1"/>
          </p:cNvSpPr>
          <p:nvPr/>
        </p:nvSpPr>
        <p:spPr bwMode="auto">
          <a:xfrm>
            <a:off x="0" y="2057400"/>
            <a:ext cx="14478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IPSS</a:t>
            </a:r>
          </a:p>
        </p:txBody>
      </p:sp>
      <p:sp>
        <p:nvSpPr>
          <p:cNvPr id="23556" name="Oval 6"/>
          <p:cNvSpPr>
            <a:spLocks noChangeArrowheads="1"/>
          </p:cNvSpPr>
          <p:nvPr/>
        </p:nvSpPr>
        <p:spPr bwMode="auto">
          <a:xfrm>
            <a:off x="0" y="3657600"/>
            <a:ext cx="15240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QoL</a:t>
            </a:r>
          </a:p>
        </p:txBody>
      </p:sp>
      <p:sp>
        <p:nvSpPr>
          <p:cNvPr id="23557" name="Oval 8"/>
          <p:cNvSpPr>
            <a:spLocks noChangeArrowheads="1"/>
          </p:cNvSpPr>
          <p:nvPr/>
        </p:nvSpPr>
        <p:spPr bwMode="auto">
          <a:xfrm>
            <a:off x="1143000" y="5715000"/>
            <a:ext cx="17526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VNI-Times" pitchFamily="2" charset="0"/>
              </a:rPr>
              <a:t>Beänh keøm theo</a:t>
            </a:r>
          </a:p>
        </p:txBody>
      </p:sp>
      <p:sp>
        <p:nvSpPr>
          <p:cNvPr id="23558" name="Oval 10"/>
          <p:cNvSpPr>
            <a:spLocks noChangeArrowheads="1"/>
          </p:cNvSpPr>
          <p:nvPr/>
        </p:nvSpPr>
        <p:spPr bwMode="auto">
          <a:xfrm>
            <a:off x="1143000" y="762000"/>
            <a:ext cx="1447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VNI-Times" pitchFamily="2" charset="0"/>
              </a:rPr>
              <a:t>Caùc b/chöùng </a:t>
            </a:r>
          </a:p>
          <a:p>
            <a:pPr algn="ctr"/>
            <a:r>
              <a:rPr lang="en-US">
                <a:latin typeface="VNI-Times" pitchFamily="2" charset="0"/>
              </a:rPr>
              <a:t>Heä Nieäu</a:t>
            </a:r>
            <a:r>
              <a:rPr lang="en-US"/>
              <a:t> </a:t>
            </a:r>
          </a:p>
        </p:txBody>
      </p:sp>
      <p:sp>
        <p:nvSpPr>
          <p:cNvPr id="23559" name="Line 12"/>
          <p:cNvSpPr>
            <a:spLocks noChangeShapeType="1"/>
          </p:cNvSpPr>
          <p:nvPr/>
        </p:nvSpPr>
        <p:spPr bwMode="auto">
          <a:xfrm>
            <a:off x="2590800" y="1219200"/>
            <a:ext cx="1905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3534" name="Rectangle 14"/>
          <p:cNvSpPr>
            <a:spLocks noChangeArrowheads="1"/>
          </p:cNvSpPr>
          <p:nvPr/>
        </p:nvSpPr>
        <p:spPr bwMode="auto">
          <a:xfrm>
            <a:off x="3048000" y="2971800"/>
            <a:ext cx="2819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b="1">
                <a:solidFill>
                  <a:srgbClr val="D50B4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</a:rPr>
              <a:t>Choïn löa P.P ñieàu trò</a:t>
            </a:r>
          </a:p>
        </p:txBody>
      </p:sp>
      <p:sp>
        <p:nvSpPr>
          <p:cNvPr id="23561" name="Line 16"/>
          <p:cNvSpPr>
            <a:spLocks noChangeShapeType="1"/>
          </p:cNvSpPr>
          <p:nvPr/>
        </p:nvSpPr>
        <p:spPr bwMode="auto">
          <a:xfrm>
            <a:off x="1447800" y="2590800"/>
            <a:ext cx="1600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7"/>
          <p:cNvSpPr>
            <a:spLocks noChangeShapeType="1"/>
          </p:cNvSpPr>
          <p:nvPr/>
        </p:nvSpPr>
        <p:spPr bwMode="auto">
          <a:xfrm flipV="1">
            <a:off x="1447800" y="3886200"/>
            <a:ext cx="1600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8"/>
          <p:cNvSpPr>
            <a:spLocks noChangeShapeType="1"/>
          </p:cNvSpPr>
          <p:nvPr/>
        </p:nvSpPr>
        <p:spPr bwMode="auto">
          <a:xfrm flipV="1">
            <a:off x="2133600" y="3886200"/>
            <a:ext cx="2362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AutoShape 19"/>
          <p:cNvSpPr>
            <a:spLocks noChangeArrowheads="1"/>
          </p:cNvSpPr>
          <p:nvPr/>
        </p:nvSpPr>
        <p:spPr bwMode="auto">
          <a:xfrm>
            <a:off x="6781800" y="0"/>
            <a:ext cx="2362200" cy="16764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VNI-Times" pitchFamily="2" charset="0"/>
              </a:rPr>
              <a:t> Choïn löïa cuûa BN</a:t>
            </a:r>
          </a:p>
        </p:txBody>
      </p:sp>
      <p:sp>
        <p:nvSpPr>
          <p:cNvPr id="23565" name="AutoShape 21"/>
          <p:cNvSpPr>
            <a:spLocks noGrp="1" noChangeArrowheads="1"/>
          </p:cNvSpPr>
          <p:nvPr>
            <p:ph type="body" idx="1"/>
          </p:nvPr>
        </p:nvSpPr>
        <p:spPr>
          <a:xfrm>
            <a:off x="6705600" y="4572000"/>
            <a:ext cx="2590800" cy="1295400"/>
          </a:xfrm>
          <a:prstGeom prst="irregularSeal2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effectLst/>
                <a:latin typeface="VNI-Times" pitchFamily="2" charset="0"/>
              </a:rPr>
              <a:t>K/nghieäm </a:t>
            </a:r>
          </a:p>
        </p:txBody>
      </p:sp>
      <p:sp>
        <p:nvSpPr>
          <p:cNvPr id="23566" name="Line 22"/>
          <p:cNvSpPr>
            <a:spLocks noChangeShapeType="1"/>
          </p:cNvSpPr>
          <p:nvPr/>
        </p:nvSpPr>
        <p:spPr bwMode="auto">
          <a:xfrm flipH="1">
            <a:off x="5867400" y="1371600"/>
            <a:ext cx="10668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23"/>
          <p:cNvSpPr>
            <a:spLocks noChangeShapeType="1"/>
          </p:cNvSpPr>
          <p:nvPr/>
        </p:nvSpPr>
        <p:spPr bwMode="auto">
          <a:xfrm flipH="1" flipV="1">
            <a:off x="5867400" y="3886200"/>
            <a:ext cx="914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Rectangle 24"/>
          <p:cNvSpPr>
            <a:spLocks noChangeArrowheads="1"/>
          </p:cNvSpPr>
          <p:nvPr/>
        </p:nvSpPr>
        <p:spPr bwMode="auto">
          <a:xfrm>
            <a:off x="-304800" y="2971800"/>
            <a:ext cx="2133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folHlink"/>
                </a:solidFill>
              </a:rPr>
              <a:t>0-7, 8-19, 20-35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39825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D50B40"/>
                </a:solidFill>
                <a:effectLst/>
              </a:rPr>
              <a:t>Các phương pháp điều trị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u="sng" dirty="0" err="1">
                <a:effectLst/>
                <a:latin typeface="VNI-Times" pitchFamily="2" charset="0"/>
              </a:rPr>
              <a:t>Chôø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ñôïi</a:t>
            </a:r>
            <a:r>
              <a:rPr lang="en-US" sz="2800" dirty="0">
                <a:effectLst/>
                <a:latin typeface="VNI-Times" pitchFamily="2" charset="0"/>
              </a:rPr>
              <a:t> (Watchful waiting-WW): </a:t>
            </a:r>
            <a:r>
              <a:rPr lang="en-US" sz="2800" dirty="0" err="1">
                <a:effectLst/>
                <a:latin typeface="VNI-Times" pitchFamily="2" charset="0"/>
              </a:rPr>
              <a:t>Cheá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ñoä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sinh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hoaït</a:t>
            </a:r>
            <a:r>
              <a:rPr lang="en-US" sz="2800" dirty="0">
                <a:effectLst/>
                <a:latin typeface="VNI-Times" pitchFamily="2" charset="0"/>
              </a:rPr>
              <a:t>, </a:t>
            </a:r>
            <a:r>
              <a:rPr lang="en-US" sz="2800" dirty="0" err="1">
                <a:effectLst/>
                <a:latin typeface="VNI-Times" pitchFamily="2" charset="0"/>
              </a:rPr>
              <a:t>aên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uoáng</a:t>
            </a:r>
            <a:r>
              <a:rPr lang="en-US" sz="2800" dirty="0">
                <a:effectLst/>
                <a:latin typeface="VNI-Times" pitchFamily="2" charset="0"/>
              </a:rPr>
              <a:t>.</a:t>
            </a:r>
          </a:p>
          <a:p>
            <a:pPr eaLnBrk="1" hangingPunct="1"/>
            <a:r>
              <a:rPr lang="en-US" sz="2800" b="1" u="sng" dirty="0" err="1">
                <a:effectLst/>
                <a:latin typeface="VNI-Times" pitchFamily="2" charset="0"/>
              </a:rPr>
              <a:t>Noäi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khoa</a:t>
            </a:r>
            <a:r>
              <a:rPr lang="en-US" sz="2800" dirty="0">
                <a:effectLst/>
                <a:latin typeface="VNI-Times" pitchFamily="2" charset="0"/>
              </a:rPr>
              <a:t> (</a:t>
            </a:r>
            <a:r>
              <a:rPr lang="en-US" sz="2800" u="sng" dirty="0">
                <a:effectLst/>
                <a:latin typeface="VNI-Times" pitchFamily="2" charset="0"/>
              </a:rPr>
              <a:t>M</a:t>
            </a:r>
            <a:r>
              <a:rPr lang="en-US" sz="2800" dirty="0">
                <a:effectLst/>
                <a:latin typeface="VNI-Times" pitchFamily="2" charset="0"/>
              </a:rPr>
              <a:t>edical </a:t>
            </a:r>
            <a:r>
              <a:rPr lang="en-US" sz="2800" u="sng" dirty="0">
                <a:effectLst/>
                <a:latin typeface="VNI-Times" pitchFamily="2" charset="0"/>
              </a:rPr>
              <a:t>T</a:t>
            </a:r>
            <a:r>
              <a:rPr lang="en-US" sz="2800" dirty="0">
                <a:effectLst/>
                <a:latin typeface="VNI-Times" pitchFamily="2" charset="0"/>
              </a:rPr>
              <a:t>reatment </a:t>
            </a:r>
            <a:r>
              <a:rPr lang="en-US" sz="2800" b="1" dirty="0">
                <a:effectLst/>
                <a:latin typeface="VNI-Times" pitchFamily="2" charset="0"/>
              </a:rPr>
              <a:t>o</a:t>
            </a:r>
            <a:r>
              <a:rPr lang="en-US" sz="2800" dirty="0">
                <a:effectLst/>
                <a:latin typeface="VNI-Times" pitchFamily="2" charset="0"/>
              </a:rPr>
              <a:t>f </a:t>
            </a:r>
            <a:r>
              <a:rPr lang="en-US" sz="2800" u="sng" dirty="0">
                <a:effectLst/>
                <a:latin typeface="VNI-Times" pitchFamily="2" charset="0"/>
              </a:rPr>
              <a:t>P</a:t>
            </a:r>
            <a:r>
              <a:rPr lang="en-US" sz="2800" dirty="0">
                <a:effectLst/>
                <a:latin typeface="VNI-Times" pitchFamily="2" charset="0"/>
              </a:rPr>
              <a:t>rostate</a:t>
            </a:r>
            <a:r>
              <a:rPr lang="en-US" sz="2800" u="sng" dirty="0">
                <a:effectLst/>
                <a:latin typeface="VNI-Times" pitchFamily="2" charset="0"/>
              </a:rPr>
              <a:t> </a:t>
            </a:r>
            <a:r>
              <a:rPr lang="en-US" sz="2800" u="sng" dirty="0" err="1">
                <a:effectLst/>
                <a:latin typeface="VNI-Times" pitchFamily="2" charset="0"/>
              </a:rPr>
              <a:t>S</a:t>
            </a:r>
            <a:r>
              <a:rPr lang="en-US" sz="2800" dirty="0" err="1">
                <a:effectLst/>
                <a:latin typeface="VNI-Times" pitchFamily="2" charset="0"/>
              </a:rPr>
              <a:t>ymtoms</a:t>
            </a:r>
            <a:r>
              <a:rPr lang="en-US" sz="2800" dirty="0">
                <a:effectLst/>
                <a:latin typeface="VNI-Times" pitchFamily="2" charset="0"/>
              </a:rPr>
              <a:t>-</a:t>
            </a:r>
            <a:r>
              <a:rPr lang="en-US" sz="2800" b="1" dirty="0">
                <a:effectLst/>
                <a:latin typeface="VNI-Times" pitchFamily="2" charset="0"/>
              </a:rPr>
              <a:t>MTOPS</a:t>
            </a:r>
            <a:r>
              <a:rPr lang="en-US" sz="2800" dirty="0">
                <a:effectLst/>
                <a:latin typeface="VNI-Times" pitchFamily="2" charset="0"/>
              </a:rPr>
              <a:t>).</a:t>
            </a:r>
          </a:p>
          <a:p>
            <a:pPr lvl="1" eaLnBrk="1" hangingPunct="1"/>
            <a:r>
              <a:rPr lang="en-US" sz="2400" dirty="0">
                <a:effectLst/>
                <a:latin typeface="VNI-Times" pitchFamily="2" charset="0"/>
              </a:rPr>
              <a:t>(-) Alpha1 Adrenergic (</a:t>
            </a:r>
            <a:r>
              <a:rPr lang="en-US" sz="2400" dirty="0" err="1">
                <a:effectLst/>
                <a:latin typeface="VNI-Times" pitchFamily="2" charset="0"/>
              </a:rPr>
              <a:t>Cơ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chế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động</a:t>
            </a:r>
            <a:r>
              <a:rPr lang="en-US" sz="2400" dirty="0">
                <a:effectLst/>
                <a:latin typeface="VNI-Times" pitchFamily="2" charset="0"/>
              </a:rPr>
              <a:t>): </a:t>
            </a:r>
            <a:r>
              <a:rPr lang="en-US" sz="2400" dirty="0" err="1">
                <a:effectLst/>
                <a:latin typeface="VNI-Times" pitchFamily="2" charset="0"/>
              </a:rPr>
              <a:t>Doxazosine</a:t>
            </a:r>
            <a:r>
              <a:rPr lang="en-US" sz="2400" dirty="0">
                <a:effectLst/>
                <a:latin typeface="VNI-Times" pitchFamily="2" charset="0"/>
              </a:rPr>
              <a:t>, </a:t>
            </a:r>
            <a:r>
              <a:rPr lang="en-US" sz="2400" dirty="0" err="1">
                <a:effectLst/>
                <a:latin typeface="VNI-Times" pitchFamily="2" charset="0"/>
              </a:rPr>
              <a:t>Alfurosine</a:t>
            </a:r>
            <a:r>
              <a:rPr lang="en-US" sz="2400" dirty="0">
                <a:effectLst/>
                <a:latin typeface="VNI-Times" pitchFamily="2" charset="0"/>
              </a:rPr>
              <a:t>..</a:t>
            </a:r>
          </a:p>
          <a:p>
            <a:pPr lvl="1" eaLnBrk="1" hangingPunct="1"/>
            <a:r>
              <a:rPr lang="en-US" sz="2400" dirty="0">
                <a:effectLst/>
                <a:latin typeface="VNI-Times" pitchFamily="2" charset="0"/>
              </a:rPr>
              <a:t>(-) 5 alpha </a:t>
            </a:r>
            <a:r>
              <a:rPr lang="en-US" sz="2400" dirty="0" err="1">
                <a:effectLst/>
                <a:latin typeface="VNI-Times" pitchFamily="2" charset="0"/>
              </a:rPr>
              <a:t>reductase</a:t>
            </a:r>
            <a:r>
              <a:rPr lang="en-US" sz="2400" dirty="0">
                <a:effectLst/>
                <a:latin typeface="VNI-Times" pitchFamily="2" charset="0"/>
              </a:rPr>
              <a:t> (</a:t>
            </a:r>
            <a:r>
              <a:rPr lang="en-US" sz="2400" dirty="0" err="1">
                <a:effectLst/>
                <a:latin typeface="VNI-Times" pitchFamily="2" charset="0"/>
              </a:rPr>
              <a:t>cơ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chế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tĩnh</a:t>
            </a:r>
            <a:r>
              <a:rPr lang="en-US" sz="2400" dirty="0">
                <a:effectLst/>
                <a:latin typeface="VNI-Times" pitchFamily="2" charset="0"/>
              </a:rPr>
              <a:t>): </a:t>
            </a:r>
            <a:r>
              <a:rPr lang="en-US" sz="2400" dirty="0" err="1">
                <a:effectLst/>
                <a:latin typeface="VNI-Times" pitchFamily="2" charset="0"/>
              </a:rPr>
              <a:t>Finasteride</a:t>
            </a:r>
            <a:r>
              <a:rPr lang="en-US" sz="2400" dirty="0">
                <a:effectLst/>
                <a:latin typeface="VNI-Times" pitchFamily="2" charset="0"/>
              </a:rPr>
              <a:t>, </a:t>
            </a:r>
            <a:r>
              <a:rPr lang="en-US" sz="2400" dirty="0" err="1">
                <a:effectLst/>
                <a:latin typeface="VNI-Times" pitchFamily="2" charset="0"/>
              </a:rPr>
              <a:t>Dutasteride</a:t>
            </a:r>
            <a:r>
              <a:rPr lang="en-US" sz="2400" dirty="0">
                <a:effectLst/>
                <a:latin typeface="VNI-Times" pitchFamily="2" charset="0"/>
              </a:rPr>
              <a:t>.</a:t>
            </a:r>
          </a:p>
          <a:p>
            <a:pPr lvl="1" eaLnBrk="1" hangingPunct="1"/>
            <a:r>
              <a:rPr lang="en-US" sz="2400" dirty="0" err="1">
                <a:effectLst/>
                <a:latin typeface="VNI-Times" pitchFamily="2" charset="0"/>
              </a:rPr>
              <a:t>Thaûo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döôïc</a:t>
            </a:r>
            <a:r>
              <a:rPr lang="en-US" sz="2400" dirty="0">
                <a:effectLst/>
                <a:latin typeface="VNI-Times" pitchFamily="2" charset="0"/>
              </a:rPr>
              <a:t> (</a:t>
            </a:r>
            <a:r>
              <a:rPr lang="en-US" sz="2400" dirty="0" err="1">
                <a:effectLst/>
                <a:latin typeface="VNI-Times" pitchFamily="2" charset="0"/>
              </a:rPr>
              <a:t>phytotherapy</a:t>
            </a:r>
            <a:r>
              <a:rPr lang="en-US" sz="2400" dirty="0">
                <a:effectLst/>
                <a:latin typeface="VNI-Times" pitchFamily="2" charset="0"/>
              </a:rPr>
              <a:t>): </a:t>
            </a:r>
            <a:r>
              <a:rPr lang="en-US" sz="2400" dirty="0" err="1">
                <a:effectLst/>
                <a:latin typeface="VNI-Times" pitchFamily="2" charset="0"/>
              </a:rPr>
              <a:t>Tadenan</a:t>
            </a:r>
            <a:r>
              <a:rPr lang="en-US" sz="2400" dirty="0">
                <a:effectLst/>
                <a:latin typeface="VNI-Times" pitchFamily="2" charset="0"/>
              </a:rPr>
              <a:t>, </a:t>
            </a:r>
            <a:r>
              <a:rPr lang="en-US" sz="2400" dirty="0" err="1">
                <a:effectLst/>
                <a:latin typeface="VNI-Times" pitchFamily="2" charset="0"/>
              </a:rPr>
              <a:t>Permixon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Crila</a:t>
            </a:r>
            <a:r>
              <a:rPr lang="en-US" dirty="0">
                <a:latin typeface="VNI-Times" pitchFamily="2" charset="0"/>
              </a:rPr>
              <a:t>….</a:t>
            </a:r>
            <a:endParaRPr lang="en-US" sz="2400" dirty="0">
              <a:effectLst/>
              <a:latin typeface="VNI-Times" pitchFamily="2" charset="0"/>
            </a:endParaRPr>
          </a:p>
          <a:p>
            <a:pPr eaLnBrk="1" hangingPunct="1"/>
            <a:endParaRPr lang="en-US" sz="2800" dirty="0">
              <a:effectLst/>
              <a:latin typeface="VNI-Times" pitchFamily="2" charset="0"/>
            </a:endParaRPr>
          </a:p>
          <a:p>
            <a:pPr lvl="1" eaLnBrk="1" hangingPunct="1"/>
            <a:endParaRPr lang="en-US" sz="2400" dirty="0">
              <a:effectLst/>
              <a:latin typeface="VNI-Times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1225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D50B40"/>
                </a:solidFill>
                <a:effectLst/>
              </a:rPr>
              <a:t>Các phương pháp điều trị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57912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</a:rPr>
              <a:t>Chôø</a:t>
            </a:r>
            <a:r>
              <a:rPr lang="en-US" sz="2800" b="1" u="sng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</a:rPr>
              <a:t>ñôïi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(Watchful waiting-WW):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Cheá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ñoä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sinh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hoaït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,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aên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uoáng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.</a:t>
            </a:r>
          </a:p>
          <a:p>
            <a:pPr eaLnBrk="1" hangingPunct="1"/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</a:rPr>
              <a:t>Noäi</a:t>
            </a:r>
            <a:r>
              <a:rPr lang="en-US" sz="2800" b="1" u="sng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</a:rPr>
              <a:t>khoa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(</a:t>
            </a:r>
            <a:r>
              <a:rPr lang="en-US" sz="2800" u="sng" dirty="0">
                <a:solidFill>
                  <a:srgbClr val="DBF5F9"/>
                </a:solidFill>
                <a:effectLst/>
                <a:latin typeface="VNI-Times" pitchFamily="2" charset="0"/>
              </a:rPr>
              <a:t>M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edical </a:t>
            </a:r>
            <a:r>
              <a:rPr lang="en-US" sz="2800" u="sng" dirty="0">
                <a:solidFill>
                  <a:srgbClr val="DBF5F9"/>
                </a:solidFill>
                <a:effectLst/>
                <a:latin typeface="VNI-Times" pitchFamily="2" charset="0"/>
              </a:rPr>
              <a:t>T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reatment </a:t>
            </a:r>
            <a:r>
              <a:rPr lang="en-US" sz="2800" b="1" dirty="0">
                <a:solidFill>
                  <a:srgbClr val="DBF5F9"/>
                </a:solidFill>
                <a:effectLst/>
                <a:latin typeface="VNI-Times" pitchFamily="2" charset="0"/>
              </a:rPr>
              <a:t>o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f </a:t>
            </a:r>
            <a:r>
              <a:rPr lang="en-US" sz="2800" u="sng" dirty="0">
                <a:solidFill>
                  <a:srgbClr val="DBF5F9"/>
                </a:solidFill>
                <a:effectLst/>
                <a:latin typeface="VNI-Times" pitchFamily="2" charset="0"/>
              </a:rPr>
              <a:t>P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rostate</a:t>
            </a:r>
            <a:r>
              <a:rPr lang="en-US" sz="2800" u="sng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u="sng" dirty="0" err="1">
                <a:solidFill>
                  <a:srgbClr val="DBF5F9"/>
                </a:solidFill>
                <a:effectLst/>
                <a:latin typeface="VNI-Times" pitchFamily="2" charset="0"/>
              </a:rPr>
              <a:t>S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ymtoms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-</a:t>
            </a:r>
            <a:r>
              <a:rPr lang="en-US" sz="2800" b="1" dirty="0">
                <a:solidFill>
                  <a:srgbClr val="DBF5F9"/>
                </a:solidFill>
                <a:effectLst/>
                <a:latin typeface="VNI-Times" pitchFamily="2" charset="0"/>
              </a:rPr>
              <a:t>MTOPS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).</a:t>
            </a:r>
          </a:p>
          <a:p>
            <a:pPr lvl="1" eaLnBrk="1" hangingPunct="1"/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(-) Alpha1 Adrenergic (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Cơ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chế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động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):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Doxazosine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,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Alfurosine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..</a:t>
            </a:r>
          </a:p>
          <a:p>
            <a:pPr lvl="1" eaLnBrk="1" hangingPunct="1"/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(-) 5 alpha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reductase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 (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cơ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chế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tĩnh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):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Finasteride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,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Dutasteride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.</a:t>
            </a:r>
          </a:p>
          <a:p>
            <a:pPr lvl="1" eaLnBrk="1" hangingPunct="1"/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Thaûo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döôïc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 (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phytotherapy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):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Tadenan</a:t>
            </a:r>
            <a:r>
              <a:rPr lang="en-US" sz="2400" dirty="0">
                <a:solidFill>
                  <a:srgbClr val="DBF5F9"/>
                </a:solidFill>
                <a:effectLst/>
                <a:latin typeface="VNI-Times" pitchFamily="2" charset="0"/>
              </a:rPr>
              <a:t>, </a:t>
            </a:r>
            <a:r>
              <a:rPr lang="en-US" sz="2400" dirty="0" err="1">
                <a:solidFill>
                  <a:srgbClr val="DBF5F9"/>
                </a:solidFill>
                <a:effectLst/>
                <a:latin typeface="VNI-Times" pitchFamily="2" charset="0"/>
              </a:rPr>
              <a:t>Permixon</a:t>
            </a:r>
            <a:r>
              <a:rPr lang="en-US" dirty="0">
                <a:solidFill>
                  <a:srgbClr val="DBF5F9"/>
                </a:solidFill>
                <a:latin typeface="VNI-Times" pitchFamily="2" charset="0"/>
              </a:rPr>
              <a:t>, </a:t>
            </a:r>
            <a:r>
              <a:rPr lang="en-US" dirty="0" err="1">
                <a:solidFill>
                  <a:srgbClr val="DBF5F9"/>
                </a:solidFill>
                <a:latin typeface="VNI-Times" pitchFamily="2" charset="0"/>
              </a:rPr>
              <a:t>Crila</a:t>
            </a:r>
            <a:r>
              <a:rPr lang="en-US" dirty="0">
                <a:solidFill>
                  <a:srgbClr val="DBF5F9"/>
                </a:solidFill>
                <a:latin typeface="VNI-Times" pitchFamily="2" charset="0"/>
              </a:rPr>
              <a:t>….</a:t>
            </a:r>
            <a:endParaRPr lang="en-US" sz="2400" dirty="0">
              <a:solidFill>
                <a:srgbClr val="DBF5F9"/>
              </a:solidFill>
              <a:effectLst/>
              <a:latin typeface="VNI-Times" pitchFamily="2" charset="0"/>
            </a:endParaRPr>
          </a:p>
          <a:p>
            <a:pPr eaLnBrk="1" hangingPunct="1"/>
            <a:r>
              <a:rPr lang="en-US" sz="2800" b="1" u="sng" dirty="0" err="1">
                <a:effectLst/>
                <a:latin typeface="VNI-Times" pitchFamily="2" charset="0"/>
              </a:rPr>
              <a:t>Ngoại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khoa</a:t>
            </a:r>
            <a:endParaRPr lang="en-US" sz="2800" b="1" u="sng" dirty="0">
              <a:effectLst/>
              <a:latin typeface="VNI-Times" pitchFamily="2" charset="0"/>
            </a:endParaRPr>
          </a:p>
          <a:p>
            <a:pPr marL="393192" lvl="1" indent="0" eaLnBrk="1" hangingPunct="1">
              <a:buNone/>
            </a:pPr>
            <a:r>
              <a:rPr lang="en-US" sz="2400" dirty="0">
                <a:effectLst/>
                <a:latin typeface="VNI-Times" pitchFamily="2" charset="0"/>
              </a:rPr>
              <a:t>-</a:t>
            </a:r>
            <a:r>
              <a:rPr lang="en-US" sz="2400" dirty="0" err="1">
                <a:effectLst/>
                <a:latin typeface="VNI-Times" pitchFamily="2" charset="0"/>
              </a:rPr>
              <a:t>Phẫu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thật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ngoại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khoa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xaâm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lấn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tối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thiểu</a:t>
            </a:r>
            <a:r>
              <a:rPr lang="en-US" sz="2400" dirty="0">
                <a:effectLst/>
                <a:latin typeface="VNI-Times" pitchFamily="2" charset="0"/>
              </a:rPr>
              <a:t> (</a:t>
            </a:r>
            <a:r>
              <a:rPr lang="en-US" sz="2400" u="sng" dirty="0">
                <a:effectLst/>
                <a:latin typeface="VNI-Times" pitchFamily="2" charset="0"/>
              </a:rPr>
              <a:t>M</a:t>
            </a:r>
            <a:r>
              <a:rPr lang="en-US" sz="2400" dirty="0">
                <a:effectLst/>
                <a:latin typeface="VNI-Times" pitchFamily="2" charset="0"/>
              </a:rPr>
              <a:t>inimally </a:t>
            </a:r>
            <a:r>
              <a:rPr lang="en-US" sz="2400" u="sng" dirty="0">
                <a:effectLst/>
                <a:latin typeface="VNI-Times" pitchFamily="2" charset="0"/>
              </a:rPr>
              <a:t>In</a:t>
            </a:r>
            <a:r>
              <a:rPr lang="en-US" sz="2400" dirty="0">
                <a:effectLst/>
                <a:latin typeface="VNI-Times" pitchFamily="2" charset="0"/>
              </a:rPr>
              <a:t>vasive </a:t>
            </a:r>
            <a:r>
              <a:rPr lang="en-US" sz="2400" u="sng" dirty="0">
                <a:effectLst/>
                <a:latin typeface="VNI-Times" pitchFamily="2" charset="0"/>
              </a:rPr>
              <a:t>S</a:t>
            </a:r>
            <a:r>
              <a:rPr lang="en-US" sz="2400" dirty="0">
                <a:effectLst/>
                <a:latin typeface="VNI-Times" pitchFamily="2" charset="0"/>
              </a:rPr>
              <a:t>urgical </a:t>
            </a:r>
            <a:r>
              <a:rPr lang="en-US" sz="2400" u="sng" dirty="0">
                <a:effectLst/>
                <a:latin typeface="VNI-Times" pitchFamily="2" charset="0"/>
              </a:rPr>
              <a:t>T</a:t>
            </a:r>
            <a:r>
              <a:rPr lang="en-US" sz="2400" dirty="0">
                <a:effectLst/>
                <a:latin typeface="VNI-Times" pitchFamily="2" charset="0"/>
              </a:rPr>
              <a:t>reatments-</a:t>
            </a:r>
            <a:r>
              <a:rPr lang="en-US" sz="2400" b="1" dirty="0">
                <a:effectLst/>
                <a:latin typeface="VNI-Times" pitchFamily="2" charset="0"/>
              </a:rPr>
              <a:t>MIST</a:t>
            </a:r>
            <a:r>
              <a:rPr lang="en-US" sz="2400" dirty="0">
                <a:effectLst/>
                <a:latin typeface="VNI-Times" pitchFamily="2" charset="0"/>
              </a:rPr>
              <a:t>): TURP, TUIP…</a:t>
            </a:r>
          </a:p>
          <a:p>
            <a:pPr marL="393192" lvl="1" indent="0" eaLnBrk="1" hangingPunct="1">
              <a:buNone/>
            </a:pPr>
            <a:r>
              <a:rPr lang="en-US" dirty="0">
                <a:latin typeface="VNI-Times" pitchFamily="2" charset="0"/>
              </a:rPr>
              <a:t>- </a:t>
            </a:r>
            <a:r>
              <a:rPr lang="en-US" dirty="0" err="1">
                <a:latin typeface="VNI-Times" pitchFamily="2" charset="0"/>
              </a:rPr>
              <a:t>Chích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cồn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embolisation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đm</a:t>
            </a:r>
            <a:r>
              <a:rPr lang="en-US" dirty="0">
                <a:latin typeface="VNI-Times" pitchFamily="2" charset="0"/>
              </a:rPr>
              <a:t> TTL..</a:t>
            </a:r>
            <a:endParaRPr lang="en-US" sz="2400" dirty="0">
              <a:effectLst/>
              <a:latin typeface="VNI-Times" pitchFamily="2" charset="0"/>
            </a:endParaRPr>
          </a:p>
          <a:p>
            <a:pPr marL="393192" lvl="1" indent="0" eaLnBrk="1" hangingPunct="1">
              <a:buNone/>
            </a:pPr>
            <a:r>
              <a:rPr lang="en-US" sz="2400" dirty="0">
                <a:effectLst/>
                <a:latin typeface="VNI-Times" pitchFamily="2" charset="0"/>
              </a:rPr>
              <a:t>-</a:t>
            </a:r>
            <a:r>
              <a:rPr lang="en-US" sz="2400" dirty="0" err="1">
                <a:effectLst/>
                <a:latin typeface="VNI-Times" pitchFamily="2" charset="0"/>
              </a:rPr>
              <a:t>Mổ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hở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boùc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böôùu</a:t>
            </a:r>
            <a:r>
              <a:rPr lang="en-US" sz="2400" dirty="0">
                <a:effectLst/>
                <a:latin typeface="VNI-Times" pitchFamily="2" charset="0"/>
              </a:rPr>
              <a:t> TLT.</a:t>
            </a:r>
          </a:p>
          <a:p>
            <a:pPr marL="393192" lvl="1" indent="0" eaLnBrk="1" hangingPunct="1">
              <a:buNone/>
            </a:pPr>
            <a:r>
              <a:rPr lang="en-US" sz="2800" b="1" u="sng" dirty="0" err="1">
                <a:effectLst/>
                <a:latin typeface="VNI-Times" pitchFamily="2" charset="0"/>
              </a:rPr>
              <a:t>Phẫu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thuật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tạm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thời</a:t>
            </a:r>
            <a:r>
              <a:rPr lang="en-US" sz="2800" dirty="0">
                <a:effectLst/>
                <a:latin typeface="VNI-Times" pitchFamily="2" charset="0"/>
              </a:rPr>
              <a:t>: </a:t>
            </a:r>
            <a:r>
              <a:rPr lang="en-US" sz="2800" dirty="0" err="1">
                <a:effectLst/>
                <a:latin typeface="VNI-Times" pitchFamily="2" charset="0"/>
              </a:rPr>
              <a:t>Mở</a:t>
            </a:r>
            <a:r>
              <a:rPr lang="en-US" sz="2800" dirty="0">
                <a:effectLst/>
                <a:latin typeface="VNI-Times" pitchFamily="2" charset="0"/>
              </a:rPr>
              <a:t> BQ </a:t>
            </a:r>
            <a:r>
              <a:rPr lang="en-US" sz="2800" dirty="0" err="1">
                <a:effectLst/>
                <a:latin typeface="VNI-Times" pitchFamily="2" charset="0"/>
              </a:rPr>
              <a:t>ra</a:t>
            </a:r>
            <a:r>
              <a:rPr lang="en-US" sz="2800" dirty="0">
                <a:effectLst/>
                <a:latin typeface="VNI-Times" pitchFamily="2" charset="0"/>
              </a:rPr>
              <a:t> da, Stent </a:t>
            </a:r>
            <a:r>
              <a:rPr lang="en-US" sz="2800" dirty="0" err="1">
                <a:effectLst/>
                <a:latin typeface="VNI-Times" pitchFamily="2" charset="0"/>
              </a:rPr>
              <a:t>niệu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ñạo</a:t>
            </a:r>
            <a:r>
              <a:rPr lang="en-US" sz="2800" dirty="0">
                <a:effectLst/>
                <a:latin typeface="VNI-Times" pitchFamily="2" charset="0"/>
              </a:rPr>
              <a:t>.</a:t>
            </a:r>
          </a:p>
          <a:p>
            <a:pPr lvl="1" eaLnBrk="1" hangingPunct="1"/>
            <a:endParaRPr lang="en-US" sz="2400" dirty="0">
              <a:effectLst/>
              <a:latin typeface="VNI-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56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ctr" eaLnBrk="1" hangingPunct="1"/>
            <a:endParaRPr lang="en-US" sz="2400" b="1" dirty="0">
              <a:solidFill>
                <a:srgbClr val="FF00FF"/>
              </a:solidFill>
              <a:effectLst/>
              <a:latin typeface="VNI-Helve" pitchFamily="2" charset="0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sz="2400" b="1" dirty="0" err="1">
                <a:solidFill>
                  <a:srgbClr val="FF00FF"/>
                </a:solidFill>
                <a:effectLst/>
                <a:latin typeface="VNI-Times" pitchFamily="2" charset="0"/>
                <a:cs typeface="Times New Roman" pitchFamily="18" charset="0"/>
              </a:rPr>
              <a:t>Giôùi</a:t>
            </a:r>
            <a:r>
              <a:rPr lang="en-US" sz="2400" b="1" dirty="0">
                <a:solidFill>
                  <a:srgbClr val="FF00FF"/>
                </a:solidFill>
                <a:effectLst/>
                <a:latin typeface="VNI-Times" pitchFamily="2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FF"/>
                </a:solidFill>
                <a:effectLst/>
                <a:latin typeface="VNI-Times" pitchFamily="2" charset="0"/>
                <a:cs typeface="Times New Roman" pitchFamily="18" charset="0"/>
              </a:rPr>
              <a:t>thieäu</a:t>
            </a:r>
            <a:endParaRPr lang="en-US" sz="2400" b="1" dirty="0">
              <a:solidFill>
                <a:srgbClr val="FF00FF"/>
              </a:solidFill>
              <a:effectLst/>
              <a:latin typeface="VNI-Times" pitchFamily="2" charset="0"/>
              <a:cs typeface="Times New Roman" pitchFamily="18" charset="0"/>
            </a:endParaRPr>
          </a:p>
          <a:p>
            <a:pPr algn="ctr" eaLnBrk="1" hangingPunct="1"/>
            <a:endParaRPr lang="en-US" sz="2400" b="1" dirty="0">
              <a:solidFill>
                <a:srgbClr val="FF00FF"/>
              </a:solidFill>
              <a:effectLst/>
              <a:latin typeface="VNI-Helve" pitchFamily="2" charset="0"/>
            </a:endParaRPr>
          </a:p>
          <a:p>
            <a:pPr eaLnBrk="1" hangingPunct="1"/>
            <a:r>
              <a:rPr lang="en-US" sz="2400" dirty="0">
                <a:effectLst/>
                <a:latin typeface="VNI-Times" pitchFamily="2" charset="0"/>
              </a:rPr>
              <a:t>BPE: </a:t>
            </a:r>
            <a:r>
              <a:rPr lang="en-US" sz="2400" dirty="0" err="1">
                <a:latin typeface="VNI-Times" pitchFamily="2" charset="0"/>
              </a:rPr>
              <a:t>Đ</a:t>
            </a:r>
            <a:r>
              <a:rPr lang="en-US" sz="2400" dirty="0" err="1">
                <a:effectLst/>
                <a:latin typeface="VNI-Times" pitchFamily="2" charset="0"/>
              </a:rPr>
              <a:t>aøn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oâng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lôùn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tuoåi</a:t>
            </a:r>
            <a:r>
              <a:rPr lang="en-US" sz="2400" dirty="0">
                <a:effectLst/>
                <a:latin typeface="VNI-Times" pitchFamily="2" charset="0"/>
              </a:rPr>
              <a:t>. </a:t>
            </a:r>
          </a:p>
          <a:p>
            <a:pPr eaLnBrk="1" hangingPunct="1"/>
            <a:r>
              <a:rPr lang="en-US" sz="2400" dirty="0" err="1">
                <a:latin typeface="VNI-Times" pitchFamily="2" charset="0"/>
              </a:rPr>
              <a:t>Ả</a:t>
            </a:r>
            <a:r>
              <a:rPr lang="en-US" sz="2400" dirty="0" err="1">
                <a:effectLst/>
                <a:latin typeface="VNI-Times" pitchFamily="2" charset="0"/>
              </a:rPr>
              <a:t>nh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höôûng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ñeán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ñöôøng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tieåu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döôùi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bieåu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hieän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baèng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nhöõng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trieäu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chöùng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ñöôøng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tieåu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döôùi</a:t>
            </a:r>
            <a:r>
              <a:rPr lang="en-US" sz="2400" dirty="0">
                <a:effectLst/>
                <a:latin typeface="VNI-Times" pitchFamily="2" charset="0"/>
              </a:rPr>
              <a:t> (LUTS) </a:t>
            </a:r>
            <a:r>
              <a:rPr lang="en-US" sz="2400" dirty="0">
                <a:effectLst/>
                <a:latin typeface="VNI-Times" pitchFamily="2" charset="0"/>
                <a:sym typeface="Wingdings" pitchFamily="2" charset="2"/>
              </a:rPr>
              <a:t> </a:t>
            </a:r>
            <a:r>
              <a:rPr lang="en-US" sz="2400" dirty="0" err="1">
                <a:effectLst/>
                <a:latin typeface="VNI-Times" pitchFamily="2" charset="0"/>
              </a:rPr>
              <a:t>chaát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löôïng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soáng</a:t>
            </a:r>
            <a:r>
              <a:rPr lang="en-US" sz="2400" dirty="0">
                <a:effectLst/>
                <a:latin typeface="VNI-Times" pitchFamily="2" charset="0"/>
              </a:rPr>
              <a:t> </a:t>
            </a:r>
            <a:r>
              <a:rPr lang="en-US" sz="2400" dirty="0" err="1">
                <a:effectLst/>
                <a:latin typeface="VNI-Times" pitchFamily="2" charset="0"/>
              </a:rPr>
              <a:t>cuûa</a:t>
            </a:r>
            <a:r>
              <a:rPr lang="en-US" sz="2400" dirty="0">
                <a:effectLst/>
                <a:latin typeface="VNI-Times" pitchFamily="2" charset="0"/>
              </a:rPr>
              <a:t> BN (</a:t>
            </a:r>
            <a:r>
              <a:rPr lang="en-US" sz="2400" dirty="0" err="1">
                <a:effectLst/>
                <a:latin typeface="VNI-Times" pitchFamily="2" charset="0"/>
              </a:rPr>
              <a:t>QoL</a:t>
            </a:r>
            <a:r>
              <a:rPr lang="en-US" sz="2400" dirty="0">
                <a:effectLst/>
                <a:latin typeface="VNI-Times" pitchFamily="2" charset="0"/>
              </a:rPr>
              <a:t>).</a:t>
            </a:r>
          </a:p>
          <a:p>
            <a:r>
              <a:rPr lang="en-US" sz="2400" b="1" dirty="0">
                <a:latin typeface="VNI-Times" pitchFamily="2" charset="0"/>
              </a:rPr>
              <a:t>LUTS </a:t>
            </a:r>
            <a:r>
              <a:rPr lang="en-US" sz="2400" b="1" dirty="0" err="1">
                <a:latin typeface="VNI-Times" pitchFamily="2" charset="0"/>
              </a:rPr>
              <a:t>khoâng</a:t>
            </a:r>
            <a:r>
              <a:rPr lang="en-US" sz="2400" b="1" dirty="0">
                <a:latin typeface="VNI-Times" pitchFamily="2" charset="0"/>
              </a:rPr>
              <a:t> l/</a:t>
            </a:r>
            <a:r>
              <a:rPr lang="en-US" sz="2400" b="1" dirty="0" err="1">
                <a:latin typeface="VNI-Times" pitchFamily="2" charset="0"/>
              </a:rPr>
              <a:t>quan</a:t>
            </a:r>
            <a:r>
              <a:rPr lang="en-US" sz="2400" b="1" dirty="0">
                <a:latin typeface="VNI-Times" pitchFamily="2" charset="0"/>
              </a:rPr>
              <a:t> </a:t>
            </a:r>
            <a:r>
              <a:rPr lang="en-US" sz="2400" b="1" dirty="0" err="1">
                <a:latin typeface="VNI-Times" pitchFamily="2" charset="0"/>
              </a:rPr>
              <a:t>ñeán</a:t>
            </a:r>
            <a:r>
              <a:rPr lang="en-US" sz="2400" b="1" dirty="0">
                <a:latin typeface="VNI-Times" pitchFamily="2" charset="0"/>
              </a:rPr>
              <a:t> k/</a:t>
            </a:r>
            <a:r>
              <a:rPr lang="en-US" sz="2400" b="1" dirty="0" err="1">
                <a:latin typeface="VNI-Times" pitchFamily="2" charset="0"/>
              </a:rPr>
              <a:t>thöôùc</a:t>
            </a:r>
            <a:r>
              <a:rPr lang="en-US" sz="2400" b="1" dirty="0">
                <a:latin typeface="VNI-Times" pitchFamily="2" charset="0"/>
              </a:rPr>
              <a:t> </a:t>
            </a:r>
            <a:r>
              <a:rPr lang="en-US" sz="2400" b="1" dirty="0" err="1">
                <a:latin typeface="VNI-Times" pitchFamily="2" charset="0"/>
              </a:rPr>
              <a:t>cuûa</a:t>
            </a:r>
            <a:r>
              <a:rPr lang="en-US" sz="2400" b="1" dirty="0">
                <a:latin typeface="VNI-Times" pitchFamily="2" charset="0"/>
              </a:rPr>
              <a:t> </a:t>
            </a:r>
            <a:r>
              <a:rPr lang="en-US" sz="2400" b="1" dirty="0" err="1">
                <a:latin typeface="VNI-Times" pitchFamily="2" charset="0"/>
              </a:rPr>
              <a:t>böôùu</a:t>
            </a:r>
            <a:r>
              <a:rPr lang="en-US" sz="2400" dirty="0">
                <a:latin typeface="VNI-Times" pitchFamily="2" charset="0"/>
              </a:rPr>
              <a:t>.</a:t>
            </a:r>
          </a:p>
          <a:p>
            <a:pPr marL="0" indent="0" eaLnBrk="1" hangingPunct="1">
              <a:buNone/>
            </a:pPr>
            <a:endParaRPr lang="en-US" sz="2400" dirty="0">
              <a:effectLst/>
              <a:latin typeface="VNI-Times" pitchFamily="2" charset="0"/>
            </a:endParaRPr>
          </a:p>
          <a:p>
            <a:pPr eaLnBrk="1" hangingPunct="1"/>
            <a:endParaRPr lang="en-US" sz="2400" dirty="0">
              <a:effectLst/>
              <a:latin typeface="VNI-Times" pitchFamily="2" charset="0"/>
            </a:endParaRPr>
          </a:p>
          <a:p>
            <a:pPr eaLnBrk="1" hangingPunct="1"/>
            <a:endParaRPr lang="en-US" sz="2400" dirty="0">
              <a:effectLst/>
              <a:latin typeface="VNI-Times" pitchFamily="2" charset="0"/>
            </a:endParaRPr>
          </a:p>
          <a:p>
            <a:pPr eaLnBrk="1" hangingPunct="1"/>
            <a:endParaRPr lang="en-US" sz="2400" dirty="0">
              <a:effectLst/>
              <a:latin typeface="VNI-Times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2636" r="-22636"/>
          <a:stretch>
            <a:fillRect/>
          </a:stretch>
        </p:blipFill>
        <p:spPr>
          <a:xfrm>
            <a:off x="-457200" y="533400"/>
            <a:ext cx="10439400" cy="5567680"/>
          </a:xfrm>
        </p:spPr>
      </p:pic>
    </p:spTree>
    <p:extLst>
      <p:ext uri="{BB962C8B-B14F-4D97-AF65-F5344CB8AC3E}">
        <p14:creationId xmlns:p14="http://schemas.microsoft.com/office/powerpoint/2010/main" val="1058319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>
                <a:solidFill>
                  <a:srgbClr val="D50B40"/>
                </a:solidFill>
                <a:effectLst/>
                <a:latin typeface="VNI-Times" pitchFamily="2" charset="0"/>
              </a:rPr>
              <a:t>Chæ ñònh ñieàu trò Ngoaïi khoa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600200"/>
            <a:ext cx="7543800" cy="5257800"/>
          </a:xfrm>
        </p:spPr>
        <p:txBody>
          <a:bodyPr/>
          <a:lstStyle/>
          <a:p>
            <a:pPr eaLnBrk="1" hangingPunct="1"/>
            <a:r>
              <a:rPr lang="en-US" sz="2800" dirty="0" err="1">
                <a:effectLst/>
                <a:latin typeface="VNI-Times" pitchFamily="2" charset="0"/>
              </a:rPr>
              <a:t>Bí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tiểu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nhiều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lần</a:t>
            </a:r>
            <a:r>
              <a:rPr lang="en-US" sz="2800" dirty="0">
                <a:effectLst/>
                <a:latin typeface="VNI-Times" pitchFamily="2" charset="0"/>
              </a:rPr>
              <a:t>.</a:t>
            </a:r>
          </a:p>
          <a:p>
            <a:pPr eaLnBrk="1" hangingPunct="1"/>
            <a:r>
              <a:rPr lang="en-US" sz="2800" dirty="0" err="1">
                <a:effectLst/>
                <a:latin typeface="VNI-Times" pitchFamily="2" charset="0"/>
              </a:rPr>
              <a:t>Nhiễm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truøng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tieåu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taùi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phaùt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nhieàu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laàn</a:t>
            </a:r>
            <a:r>
              <a:rPr lang="en-US" sz="2800" dirty="0">
                <a:effectLst/>
                <a:latin typeface="VNI-Times" pitchFamily="2" charset="0"/>
              </a:rPr>
              <a:t>.</a:t>
            </a:r>
          </a:p>
          <a:p>
            <a:pPr eaLnBrk="1" hangingPunct="1"/>
            <a:r>
              <a:rPr lang="en-US" sz="2800" dirty="0" err="1">
                <a:effectLst/>
                <a:latin typeface="VNI-Times" pitchFamily="2" charset="0"/>
              </a:rPr>
              <a:t>Tieåu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maùu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taùi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ñi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taùi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laïi</a:t>
            </a:r>
            <a:r>
              <a:rPr lang="en-US" sz="2800" dirty="0">
                <a:effectLst/>
                <a:latin typeface="VNI-Times" pitchFamily="2" charset="0"/>
              </a:rPr>
              <a:t>.</a:t>
            </a:r>
          </a:p>
          <a:p>
            <a:pPr eaLnBrk="1" hangingPunct="1"/>
            <a:r>
              <a:rPr lang="en-US" sz="2800" dirty="0" err="1">
                <a:effectLst/>
                <a:latin typeface="VNI-Times" pitchFamily="2" charset="0"/>
              </a:rPr>
              <a:t>Thaän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öù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nöôùc</a:t>
            </a:r>
            <a:r>
              <a:rPr lang="en-US" sz="2800" dirty="0">
                <a:effectLst/>
                <a:latin typeface="VNI-Times" pitchFamily="2" charset="0"/>
              </a:rPr>
              <a:t>, </a:t>
            </a:r>
            <a:r>
              <a:rPr lang="en-US" sz="2800" dirty="0" err="1">
                <a:effectLst/>
                <a:latin typeface="VNI-Times" pitchFamily="2" charset="0"/>
              </a:rPr>
              <a:t>suy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thận</a:t>
            </a:r>
            <a:endParaRPr lang="en-US" sz="2800" dirty="0">
              <a:effectLst/>
              <a:latin typeface="VNI-Times" pitchFamily="2" charset="0"/>
            </a:endParaRPr>
          </a:p>
          <a:p>
            <a:pPr eaLnBrk="1" hangingPunct="1"/>
            <a:r>
              <a:rPr lang="en-US" sz="2800" dirty="0" err="1">
                <a:effectLst/>
                <a:latin typeface="VNI-Times" pitchFamily="2" charset="0"/>
              </a:rPr>
              <a:t>Sỏi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baøng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quang</a:t>
            </a:r>
            <a:r>
              <a:rPr lang="en-US" sz="2800" dirty="0">
                <a:effectLst/>
                <a:latin typeface="VNI-Times" pitchFamily="2" charset="0"/>
              </a:rPr>
              <a:t>, </a:t>
            </a:r>
            <a:r>
              <a:rPr lang="en-US" sz="2800" dirty="0" err="1">
                <a:effectLst/>
                <a:latin typeface="VNI-Times" pitchFamily="2" charset="0"/>
              </a:rPr>
              <a:t>soûi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trong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tuùi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ngaùch</a:t>
            </a:r>
            <a:r>
              <a:rPr lang="en-US" sz="2800" dirty="0">
                <a:effectLst/>
                <a:latin typeface="VNI-Times" pitchFamily="2" charset="0"/>
              </a:rPr>
              <a:t>.</a:t>
            </a:r>
          </a:p>
          <a:p>
            <a:pPr eaLnBrk="1" hangingPunct="1"/>
            <a:r>
              <a:rPr lang="en-US" sz="2800" dirty="0">
                <a:effectLst/>
                <a:latin typeface="VNI-Times" pitchFamily="2" charset="0"/>
              </a:rPr>
              <a:t>RUV </a:t>
            </a:r>
            <a:r>
              <a:rPr lang="en-US" sz="2800" dirty="0" err="1">
                <a:effectLst/>
                <a:latin typeface="VNI-Times" pitchFamily="2" charset="0"/>
              </a:rPr>
              <a:t>tăng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dần</a:t>
            </a:r>
            <a:r>
              <a:rPr lang="en-US" sz="2800" dirty="0">
                <a:effectLst/>
                <a:latin typeface="VNI-Times" pitchFamily="2" charset="0"/>
              </a:rPr>
              <a:t> ( &gt;100ml).</a:t>
            </a:r>
          </a:p>
          <a:p>
            <a:pPr eaLnBrk="1" hangingPunct="1"/>
            <a:r>
              <a:rPr lang="en-US" sz="2800" dirty="0" err="1">
                <a:effectLst/>
                <a:latin typeface="VNI-Times" pitchFamily="2" charset="0"/>
              </a:rPr>
              <a:t>Ñieàu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trò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noäi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khoa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thaát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baïi</a:t>
            </a:r>
            <a:r>
              <a:rPr lang="en-US" sz="2800" dirty="0">
                <a:effectLst/>
                <a:latin typeface="VNI-Times" pitchFamily="2" charset="0"/>
              </a:rPr>
              <a:t>.</a:t>
            </a:r>
          </a:p>
          <a:p>
            <a:pPr eaLnBrk="1" hangingPunct="1">
              <a:buFont typeface="Wingdings" pitchFamily="2" charset="2"/>
              <a:buNone/>
            </a:pPr>
            <a:endParaRPr lang="en-US" dirty="0">
              <a:effectLst/>
              <a:latin typeface="VNI-Times" pitchFamily="2" charset="0"/>
            </a:endParaRPr>
          </a:p>
          <a:p>
            <a:pPr eaLnBrk="1" hangingPunct="1"/>
            <a:endParaRPr lang="en-US" dirty="0">
              <a:effectLst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1" descr="HB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813" y="1500188"/>
            <a:ext cx="56515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228600"/>
            <a:ext cx="8229600" cy="11398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>
                <a:solidFill>
                  <a:srgbClr val="D50B40"/>
                </a:solidFill>
                <a:effectLst/>
                <a:latin typeface="VNI-Times" pitchFamily="2" charset="0"/>
              </a:rPr>
              <a:t>Caùc biến chứng sau phẫu thuật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u="sng" dirty="0">
                <a:effectLst/>
                <a:latin typeface="VNI-Times" pitchFamily="2" charset="0"/>
              </a:rPr>
              <a:t>B/</a:t>
            </a:r>
            <a:r>
              <a:rPr lang="en-US" sz="2800" b="1" u="sng" dirty="0" err="1">
                <a:effectLst/>
                <a:latin typeface="VNI-Times" pitchFamily="2" charset="0"/>
              </a:rPr>
              <a:t>chứng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trong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phẫu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thuật</a:t>
            </a:r>
            <a:r>
              <a:rPr lang="en-US" sz="2800" dirty="0">
                <a:effectLst/>
                <a:latin typeface="VNI-Times" pitchFamily="2" charset="0"/>
              </a:rPr>
              <a:t>: TUR syndrome (2%), </a:t>
            </a:r>
            <a:r>
              <a:rPr lang="en-US" sz="2800" dirty="0" err="1">
                <a:effectLst/>
                <a:latin typeface="VNI-Times" pitchFamily="2" charset="0"/>
              </a:rPr>
              <a:t>Phụ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thuộc</a:t>
            </a:r>
            <a:r>
              <a:rPr lang="en-US" sz="2800" dirty="0">
                <a:effectLst/>
                <a:latin typeface="VNI-Times" pitchFamily="2" charset="0"/>
              </a:rPr>
              <a:t> (V </a:t>
            </a:r>
            <a:r>
              <a:rPr lang="en-US" sz="2800" dirty="0" err="1">
                <a:effectLst/>
                <a:latin typeface="VNI-Times" pitchFamily="2" charset="0"/>
              </a:rPr>
              <a:t>bướu</a:t>
            </a:r>
            <a:r>
              <a:rPr lang="en-US" sz="2800" dirty="0">
                <a:effectLst/>
                <a:latin typeface="VNI-Times" pitchFamily="2" charset="0"/>
              </a:rPr>
              <a:t>, t/</a:t>
            </a:r>
            <a:r>
              <a:rPr lang="en-US" sz="2800" dirty="0" err="1">
                <a:effectLst/>
                <a:latin typeface="VNI-Times" pitchFamily="2" charset="0"/>
              </a:rPr>
              <a:t>gian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moå</a:t>
            </a:r>
            <a:r>
              <a:rPr lang="en-US" sz="2800" dirty="0">
                <a:effectLst/>
                <a:latin typeface="VNI-Times" pitchFamily="2" charset="0"/>
              </a:rPr>
              <a:t>, </a:t>
            </a:r>
            <a:r>
              <a:rPr lang="en-US" sz="2800" dirty="0" err="1">
                <a:effectLst/>
                <a:latin typeface="VNI-Times" pitchFamily="2" charset="0"/>
              </a:rPr>
              <a:t>tình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traïng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chaûy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maùu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tónh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maïch</a:t>
            </a:r>
            <a:r>
              <a:rPr lang="en-US" sz="2800" dirty="0">
                <a:effectLst/>
                <a:latin typeface="VNI-Times" pitchFamily="2" charset="0"/>
              </a:rPr>
              <a:t>)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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tỷ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lệ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truyền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maùu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2-5% (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mổ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hở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thì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nhiều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effectLst/>
                <a:latin typeface="VNI-Times" pitchFamily="2" charset="0"/>
                <a:sym typeface="Wingdings" pitchFamily="2" charset="2"/>
              </a:rPr>
              <a:t>hơn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).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u="sng" dirty="0" err="1">
                <a:effectLst/>
                <a:latin typeface="VNI-Times" pitchFamily="2" charset="0"/>
                <a:sym typeface="Wingdings" pitchFamily="2" charset="2"/>
              </a:rPr>
              <a:t>Bieán</a:t>
            </a:r>
            <a:r>
              <a:rPr lang="en-US" sz="2800" b="1" u="sng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  <a:sym typeface="Wingdings" pitchFamily="2" charset="2"/>
              </a:rPr>
              <a:t>chöùng</a:t>
            </a:r>
            <a:r>
              <a:rPr lang="en-US" sz="2800" b="1" u="sng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  <a:sym typeface="Wingdings" pitchFamily="2" charset="2"/>
              </a:rPr>
              <a:t>laâu</a:t>
            </a:r>
            <a:r>
              <a:rPr lang="en-US" sz="2800" b="1" u="sng" dirty="0"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  <a:sym typeface="Wingdings" pitchFamily="2" charset="2"/>
              </a:rPr>
              <a:t>daøi</a:t>
            </a:r>
            <a:r>
              <a:rPr lang="en-US" sz="2800" dirty="0">
                <a:effectLst/>
                <a:latin typeface="VNI-Times" pitchFamily="2" charset="0"/>
                <a:sym typeface="Wingdings" pitchFamily="2" charset="2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effectLst/>
                <a:latin typeface="VNI-Times" pitchFamily="2" charset="0"/>
              </a:rPr>
              <a:t>Urinary incontinence: 1,8% (TUIP), 2.2% (TURP), 10% (</a:t>
            </a:r>
            <a:r>
              <a:rPr lang="en-US" dirty="0" err="1">
                <a:effectLst/>
                <a:latin typeface="VNI-Times" pitchFamily="2" charset="0"/>
              </a:rPr>
              <a:t>mổ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hở</a:t>
            </a:r>
            <a:r>
              <a:rPr lang="en-US" dirty="0">
                <a:effectLst/>
                <a:latin typeface="VNI-Times" pitchFamily="2" charset="0"/>
              </a:rPr>
              <a:t>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err="1">
                <a:effectLst/>
                <a:latin typeface="VNI-Times" pitchFamily="2" charset="0"/>
              </a:rPr>
              <a:t>Hẹp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niệu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ñaïo</a:t>
            </a:r>
            <a:r>
              <a:rPr lang="en-US" dirty="0">
                <a:effectLst/>
                <a:latin typeface="VNI-Times" pitchFamily="2" charset="0"/>
              </a:rPr>
              <a:t>: </a:t>
            </a:r>
            <a:r>
              <a:rPr lang="en-US" dirty="0" err="1">
                <a:effectLst/>
                <a:latin typeface="VNI-Times" pitchFamily="2" charset="0"/>
              </a:rPr>
              <a:t>mổ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hở</a:t>
            </a:r>
            <a:r>
              <a:rPr lang="en-US" dirty="0">
                <a:effectLst/>
                <a:latin typeface="VNI-Times" pitchFamily="2" charset="0"/>
              </a:rPr>
              <a:t> (2,6%), TURP (3,8%), TUIP (1,7%).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err="1">
                <a:effectLst/>
                <a:latin typeface="VNI-Times" pitchFamily="2" charset="0"/>
              </a:rPr>
              <a:t>Xơ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hoùa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cổ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baøng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quang</a:t>
            </a:r>
            <a:r>
              <a:rPr lang="en-US" dirty="0">
                <a:effectLst/>
                <a:latin typeface="VNI-Times" pitchFamily="2" charset="0"/>
              </a:rPr>
              <a:t>: 1,8%/</a:t>
            </a:r>
            <a:r>
              <a:rPr lang="en-US" dirty="0" err="1">
                <a:effectLst/>
                <a:latin typeface="VNI-Times" pitchFamily="2" charset="0"/>
              </a:rPr>
              <a:t>mổ</a:t>
            </a:r>
            <a:r>
              <a:rPr lang="en-US" dirty="0">
                <a:effectLst/>
                <a:latin typeface="VNI-Times" pitchFamily="2" charset="0"/>
              </a:rPr>
              <a:t> </a:t>
            </a:r>
            <a:r>
              <a:rPr lang="en-US" dirty="0" err="1">
                <a:effectLst/>
                <a:latin typeface="VNI-Times" pitchFamily="2" charset="0"/>
              </a:rPr>
              <a:t>hở</a:t>
            </a:r>
            <a:r>
              <a:rPr lang="en-US" dirty="0">
                <a:effectLst/>
                <a:latin typeface="VNI-Times" pitchFamily="2" charset="0"/>
              </a:rPr>
              <a:t>, 4%/TURP, 0,4%/TUIP.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228600"/>
            <a:ext cx="8229600" cy="11398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>
                <a:solidFill>
                  <a:srgbClr val="D50B40"/>
                </a:solidFill>
                <a:effectLst/>
                <a:latin typeface="VNI-Times" pitchFamily="2" charset="0"/>
              </a:rPr>
              <a:t>Caùc biến chứng sau phẫu thuật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u="sng" dirty="0">
                <a:solidFill>
                  <a:srgbClr val="DBF5F9"/>
                </a:solidFill>
                <a:effectLst/>
                <a:latin typeface="VNI-Times" pitchFamily="2" charset="0"/>
              </a:rPr>
              <a:t>B/</a:t>
            </a:r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</a:rPr>
              <a:t>chứng</a:t>
            </a:r>
            <a:r>
              <a:rPr lang="en-US" sz="2800" b="1" u="sng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</a:rPr>
              <a:t>trong</a:t>
            </a:r>
            <a:r>
              <a:rPr lang="en-US" sz="2800" b="1" u="sng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</a:rPr>
              <a:t>phẫu</a:t>
            </a:r>
            <a:r>
              <a:rPr lang="en-US" sz="2800" b="1" u="sng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</a:rPr>
              <a:t>thuật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: TUR syndrome (2%),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Phụ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thuộc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(V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bướu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, t/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gian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moå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,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tình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traïng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chaûy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maùu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tónh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</a:rPr>
              <a:t>maïch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</a:rPr>
              <a:t>)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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tỷ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lệ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truyền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maùu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 2-5% (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mổ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hở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thì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nhiều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hơn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).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Bieán</a:t>
            </a:r>
            <a:r>
              <a:rPr lang="en-US" sz="2800" b="1" u="sng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chöùng</a:t>
            </a:r>
            <a:r>
              <a:rPr lang="en-US" sz="2800" b="1" u="sng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laâu</a:t>
            </a:r>
            <a:r>
              <a:rPr lang="en-US" sz="2800" b="1" u="sng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 </a:t>
            </a:r>
            <a:r>
              <a:rPr lang="en-US" sz="2800" b="1" u="sng" dirty="0" err="1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daøi</a:t>
            </a:r>
            <a:r>
              <a:rPr lang="en-US" sz="2800" dirty="0">
                <a:solidFill>
                  <a:srgbClr val="DBF5F9"/>
                </a:solidFill>
                <a:effectLst/>
                <a:latin typeface="VNI-Times" pitchFamily="2" charset="0"/>
                <a:sym typeface="Wingdings" pitchFamily="2" charset="2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Urinary incontinence: 1,8% (TUIP), 2.2% (TURP), 10% (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mổ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hở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Hẹp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niệu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ñaïo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: 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mổ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hở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 (2,6%), TURP (3,8%), TUIP (1,7%).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Xơ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hoùa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cổ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baøng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quang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: 1,8%/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mổ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DBF5F9"/>
                </a:solidFill>
                <a:effectLst/>
                <a:latin typeface="VNI-Times" pitchFamily="2" charset="0"/>
              </a:rPr>
              <a:t>hở</a:t>
            </a:r>
            <a:r>
              <a:rPr lang="en-US" dirty="0">
                <a:solidFill>
                  <a:srgbClr val="DBF5F9"/>
                </a:solidFill>
                <a:effectLst/>
                <a:latin typeface="VNI-Times" pitchFamily="2" charset="0"/>
              </a:rPr>
              <a:t>, 4%/TURP, 0,4%/TUIP.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u="sng" dirty="0" err="1">
                <a:effectLst/>
                <a:latin typeface="VNI-Times" pitchFamily="2" charset="0"/>
              </a:rPr>
              <a:t>Chức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năng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tình</a:t>
            </a:r>
            <a:r>
              <a:rPr lang="en-US" sz="2800" b="1" u="sng" dirty="0">
                <a:effectLst/>
                <a:latin typeface="VNI-Times" pitchFamily="2" charset="0"/>
              </a:rPr>
              <a:t> </a:t>
            </a:r>
            <a:r>
              <a:rPr lang="en-US" sz="2800" b="1" u="sng" dirty="0" err="1">
                <a:effectLst/>
                <a:latin typeface="VNI-Times" pitchFamily="2" charset="0"/>
              </a:rPr>
              <a:t>dục</a:t>
            </a:r>
            <a:r>
              <a:rPr lang="en-US" sz="2800" dirty="0">
                <a:effectLst/>
                <a:latin typeface="VNI-Times" pitchFamily="2" charset="0"/>
              </a:rPr>
              <a:t>: </a:t>
            </a:r>
            <a:r>
              <a:rPr lang="en-US" sz="2800" dirty="0" err="1">
                <a:effectLst/>
                <a:latin typeface="VNI-Times" pitchFamily="2" charset="0"/>
              </a:rPr>
              <a:t>Xuất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tinh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traøo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ngöôïc</a:t>
            </a:r>
            <a:r>
              <a:rPr lang="en-US" sz="2800" dirty="0">
                <a:effectLst/>
                <a:latin typeface="VNI-Times" pitchFamily="2" charset="0"/>
              </a:rPr>
              <a:t> 80%/</a:t>
            </a:r>
            <a:r>
              <a:rPr lang="en-US" sz="2800" dirty="0" err="1">
                <a:effectLst/>
                <a:latin typeface="VNI-Times" pitchFamily="2" charset="0"/>
              </a:rPr>
              <a:t>moå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hôû</a:t>
            </a:r>
            <a:r>
              <a:rPr lang="en-US" sz="2800" dirty="0">
                <a:effectLst/>
                <a:latin typeface="VNI-Times" pitchFamily="2" charset="0"/>
              </a:rPr>
              <a:t>, 65-70%/TURP, 40%/TUIP. </a:t>
            </a:r>
            <a:r>
              <a:rPr lang="en-US" sz="2800" dirty="0" err="1">
                <a:effectLst/>
                <a:latin typeface="VNI-Times" pitchFamily="2" charset="0"/>
              </a:rPr>
              <a:t>Rối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loạn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cương</a:t>
            </a:r>
            <a:r>
              <a:rPr lang="en-US" sz="2800" dirty="0">
                <a:effectLst/>
                <a:latin typeface="VNI-Times" pitchFamily="2" charset="0"/>
              </a:rPr>
              <a:t> </a:t>
            </a:r>
            <a:r>
              <a:rPr lang="en-US" sz="2800" dirty="0" err="1">
                <a:effectLst/>
                <a:latin typeface="VNI-Times" pitchFamily="2" charset="0"/>
              </a:rPr>
              <a:t>khoảng</a:t>
            </a:r>
            <a:r>
              <a:rPr lang="en-US" sz="2800" dirty="0">
                <a:effectLst/>
                <a:latin typeface="VNI-Times" pitchFamily="2" charset="0"/>
              </a:rPr>
              <a:t> 6.5%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u="sng" dirty="0" err="1">
                <a:effectLst/>
                <a:latin typeface="VNI-Times" pitchFamily="2" charset="0"/>
              </a:rPr>
              <a:t>Tỷ</a:t>
            </a:r>
            <a:r>
              <a:rPr lang="en-US" sz="2800" u="sng" dirty="0">
                <a:effectLst/>
                <a:latin typeface="VNI-Times" pitchFamily="2" charset="0"/>
              </a:rPr>
              <a:t> </a:t>
            </a:r>
            <a:r>
              <a:rPr lang="en-US" sz="2800" u="sng" dirty="0" err="1">
                <a:effectLst/>
                <a:latin typeface="VNI-Times" pitchFamily="2" charset="0"/>
              </a:rPr>
              <a:t>lệ</a:t>
            </a:r>
            <a:r>
              <a:rPr lang="en-US" sz="2800" u="sng" dirty="0">
                <a:effectLst/>
                <a:latin typeface="VNI-Times" pitchFamily="2" charset="0"/>
              </a:rPr>
              <a:t> </a:t>
            </a:r>
            <a:r>
              <a:rPr lang="en-US" sz="2800" u="sng" dirty="0" err="1">
                <a:effectLst/>
                <a:latin typeface="VNI-Times" pitchFamily="2" charset="0"/>
              </a:rPr>
              <a:t>mổ</a:t>
            </a:r>
            <a:r>
              <a:rPr lang="en-US" sz="2800" u="sng" dirty="0">
                <a:effectLst/>
                <a:latin typeface="VNI-Times" pitchFamily="2" charset="0"/>
              </a:rPr>
              <a:t> </a:t>
            </a:r>
            <a:r>
              <a:rPr lang="en-US" sz="2800" u="sng" dirty="0" err="1">
                <a:effectLst/>
                <a:latin typeface="VNI-Times" pitchFamily="2" charset="0"/>
              </a:rPr>
              <a:t>lại</a:t>
            </a:r>
            <a:r>
              <a:rPr lang="en-US" sz="2800" dirty="0">
                <a:effectLst/>
                <a:latin typeface="VNI-Times" pitchFamily="2" charset="0"/>
              </a:rPr>
              <a:t>: 1-2%/</a:t>
            </a:r>
            <a:r>
              <a:rPr lang="en-US" sz="2800" dirty="0" err="1">
                <a:effectLst/>
                <a:latin typeface="VNI-Times" pitchFamily="2" charset="0"/>
              </a:rPr>
              <a:t>năm</a:t>
            </a:r>
            <a:r>
              <a:rPr lang="en-US" sz="2800" dirty="0">
                <a:effectLst/>
                <a:latin typeface="VNI-Times" pitchFamily="2" charset="0"/>
              </a:rPr>
              <a:t> (TURP, TUIP).</a:t>
            </a:r>
          </a:p>
        </p:txBody>
      </p:sp>
    </p:spTree>
    <p:extLst>
      <p:ext uri="{BB962C8B-B14F-4D97-AF65-F5344CB8AC3E}">
        <p14:creationId xmlns:p14="http://schemas.microsoft.com/office/powerpoint/2010/main" val="3440935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b="1">
                <a:solidFill>
                  <a:schemeClr val="tx1"/>
                </a:solidFill>
                <a:latin typeface="VNI-Times" charset="0"/>
              </a:rPr>
              <a:t>UNG  THÖ </a:t>
            </a:r>
            <a:br>
              <a:rPr lang="en-US" b="1">
                <a:solidFill>
                  <a:schemeClr val="tx1"/>
                </a:solidFill>
                <a:latin typeface="VNI-Times" charset="0"/>
              </a:rPr>
            </a:br>
            <a:r>
              <a:rPr lang="en-US" b="1">
                <a:solidFill>
                  <a:schemeClr val="tx1"/>
                </a:solidFill>
                <a:latin typeface="VNI-Times" charset="0"/>
              </a:rPr>
              <a:t>TIEÀN LIEÄT TUYEÁN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67200"/>
            <a:ext cx="6400800" cy="13716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VNI-Times" charset="0"/>
              </a:rPr>
              <a:t>ThS. BS. Ñoã Anh Toaøn</a:t>
            </a:r>
          </a:p>
        </p:txBody>
      </p:sp>
    </p:spTree>
    <p:extLst>
      <p:ext uri="{BB962C8B-B14F-4D97-AF65-F5344CB8AC3E}">
        <p14:creationId xmlns:p14="http://schemas.microsoft.com/office/powerpoint/2010/main" val="3588434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81000"/>
            <a:ext cx="9144000" cy="62484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sz="2400" dirty="0">
                <a:latin typeface="VNI-Times" charset="0"/>
              </a:rPr>
              <a:t>KTLT: </a:t>
            </a:r>
            <a:r>
              <a:rPr lang="en-US" sz="2400" dirty="0" err="1">
                <a:latin typeface="VNI-Times" charset="0"/>
              </a:rPr>
              <a:t>gaây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töû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vong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nhieàu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thöù</a:t>
            </a:r>
            <a:r>
              <a:rPr lang="en-US" sz="2400" dirty="0">
                <a:latin typeface="VNI-Times" charset="0"/>
              </a:rPr>
              <a:t> 2 </a:t>
            </a:r>
            <a:r>
              <a:rPr lang="en-US" sz="2400" dirty="0" err="1">
                <a:latin typeface="VNI-Times" charset="0"/>
              </a:rPr>
              <a:t>sau</a:t>
            </a:r>
            <a:r>
              <a:rPr lang="en-US" sz="2400" dirty="0">
                <a:latin typeface="VNI-Times" charset="0"/>
              </a:rPr>
              <a:t> K </a:t>
            </a:r>
            <a:r>
              <a:rPr lang="en-US" sz="2400" dirty="0" err="1">
                <a:latin typeface="VNI-Times" charset="0"/>
              </a:rPr>
              <a:t>phoåi</a:t>
            </a:r>
            <a:r>
              <a:rPr lang="en-US" sz="2400" dirty="0">
                <a:latin typeface="VNI-Times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>
                <a:latin typeface="VNI-Times" charset="0"/>
              </a:rPr>
              <a:t>(2002) 189.000 </a:t>
            </a:r>
            <a:r>
              <a:rPr lang="en-US" sz="2400" dirty="0" err="1">
                <a:latin typeface="VNI-Times" charset="0"/>
              </a:rPr>
              <a:t>ngöôøi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Myõ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maéc</a:t>
            </a:r>
            <a:r>
              <a:rPr lang="en-US" sz="2400" dirty="0">
                <a:latin typeface="VNI-Times" charset="0"/>
              </a:rPr>
              <a:t> 32.000 </a:t>
            </a:r>
            <a:r>
              <a:rPr lang="en-US" sz="2400" dirty="0" err="1">
                <a:latin typeface="VNI-Times" charset="0"/>
              </a:rPr>
              <a:t>töû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vong</a:t>
            </a:r>
            <a:r>
              <a:rPr lang="en-US" sz="2400" dirty="0">
                <a:latin typeface="VNI-Times" charset="0"/>
              </a:rPr>
              <a:t>. </a:t>
            </a:r>
            <a:r>
              <a:rPr lang="en-US" sz="2400" dirty="0" err="1">
                <a:latin typeface="VNI-Times" charset="0"/>
              </a:rPr>
              <a:t>Töû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vong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giaûm</a:t>
            </a:r>
            <a:r>
              <a:rPr lang="en-US" sz="2400" dirty="0">
                <a:latin typeface="VNI-Times" charset="0"/>
              </a:rPr>
              <a:t> 10% </a:t>
            </a:r>
            <a:r>
              <a:rPr lang="en-US" sz="2400" dirty="0" err="1">
                <a:latin typeface="VNI-Times" charset="0"/>
              </a:rPr>
              <a:t>trong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voøng</a:t>
            </a:r>
            <a:r>
              <a:rPr lang="en-US" sz="2400" dirty="0">
                <a:latin typeface="VNI-Times" charset="0"/>
              </a:rPr>
              <a:t> 15 </a:t>
            </a:r>
            <a:r>
              <a:rPr lang="en-US" sz="2400" dirty="0" err="1">
                <a:latin typeface="VNI-Times" charset="0"/>
              </a:rPr>
              <a:t>naêm</a:t>
            </a:r>
            <a:r>
              <a:rPr lang="en-US" sz="2400" dirty="0">
                <a:latin typeface="VNI-Times" charset="0"/>
              </a:rPr>
              <a:t> nay. </a:t>
            </a:r>
            <a:r>
              <a:rPr lang="en-US" sz="2400" dirty="0" err="1">
                <a:latin typeface="VNI-Times" charset="0"/>
              </a:rPr>
              <a:t>Beänh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thöôøng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dieãn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tieán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chaäm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vaø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töû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vong</a:t>
            </a:r>
            <a:r>
              <a:rPr lang="en-US" sz="2400" dirty="0">
                <a:latin typeface="VNI-Times" charset="0"/>
              </a:rPr>
              <a:t> do </a:t>
            </a:r>
            <a:r>
              <a:rPr lang="en-US" sz="2400" dirty="0" err="1">
                <a:latin typeface="VNI-Times" charset="0"/>
              </a:rPr>
              <a:t>nhöõng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beänh</a:t>
            </a:r>
            <a:r>
              <a:rPr lang="en-US" sz="2400" dirty="0">
                <a:latin typeface="VNI-Times" charset="0"/>
              </a:rPr>
              <a:t>  </a:t>
            </a:r>
            <a:r>
              <a:rPr lang="en-US" sz="2400" dirty="0" err="1">
                <a:latin typeface="VNI-Times" charset="0"/>
              </a:rPr>
              <a:t>khaùc</a:t>
            </a:r>
            <a:r>
              <a:rPr lang="en-US" sz="2400" dirty="0">
                <a:latin typeface="VNI-Times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 err="1">
                <a:latin typeface="VNI-Times" charset="0"/>
              </a:rPr>
              <a:t>Chuûng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toäc</a:t>
            </a:r>
            <a:r>
              <a:rPr lang="en-US" sz="2400" dirty="0">
                <a:latin typeface="VNI-Times" charset="0"/>
              </a:rPr>
              <a:t>: </a:t>
            </a:r>
            <a:r>
              <a:rPr lang="en-US" sz="2400" dirty="0" err="1">
                <a:latin typeface="VNI-Times" charset="0"/>
              </a:rPr>
              <a:t>Myõ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goác</a:t>
            </a:r>
            <a:r>
              <a:rPr lang="en-US" sz="2400" dirty="0">
                <a:latin typeface="VNI-Times" charset="0"/>
              </a:rPr>
              <a:t> phi </a:t>
            </a:r>
            <a:r>
              <a:rPr lang="en-US" sz="2400" dirty="0" err="1">
                <a:latin typeface="VNI-Times" charset="0"/>
              </a:rPr>
              <a:t>gaáp</a:t>
            </a:r>
            <a:r>
              <a:rPr lang="en-US" sz="2400" dirty="0">
                <a:latin typeface="VNI-Times" charset="0"/>
              </a:rPr>
              <a:t> 2 </a:t>
            </a:r>
            <a:r>
              <a:rPr lang="en-US" sz="2400" dirty="0" err="1">
                <a:latin typeface="VNI-Times" charset="0"/>
              </a:rPr>
              <a:t>laàn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Myõ</a:t>
            </a:r>
            <a:r>
              <a:rPr lang="en-US" sz="2400" dirty="0">
                <a:latin typeface="VNI-Times" charset="0"/>
              </a:rPr>
              <a:t> da </a:t>
            </a:r>
            <a:r>
              <a:rPr lang="en-US" sz="2400" dirty="0" err="1">
                <a:latin typeface="VNI-Times" charset="0"/>
              </a:rPr>
              <a:t>traéng</a:t>
            </a:r>
            <a:r>
              <a:rPr lang="en-US" sz="2400" dirty="0">
                <a:latin typeface="VNI-Times" charset="0"/>
              </a:rPr>
              <a:t>, </a:t>
            </a:r>
            <a:r>
              <a:rPr lang="en-US" sz="2400" dirty="0" err="1">
                <a:latin typeface="VNI-Times" charset="0"/>
              </a:rPr>
              <a:t>Chaâu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AÂu</a:t>
            </a:r>
            <a:r>
              <a:rPr lang="en-US" sz="2400" dirty="0">
                <a:latin typeface="VNI-Times" charset="0"/>
              </a:rPr>
              <a:t>; </a:t>
            </a:r>
            <a:r>
              <a:rPr lang="en-US" sz="2400" dirty="0" err="1">
                <a:latin typeface="VNI-Times" charset="0"/>
              </a:rPr>
              <a:t>Chaâu</a:t>
            </a:r>
            <a:r>
              <a:rPr lang="en-US" sz="2400" dirty="0">
                <a:latin typeface="VNI-Times" charset="0"/>
              </a:rPr>
              <a:t> AÙ </a:t>
            </a:r>
            <a:r>
              <a:rPr lang="en-US" sz="2400" dirty="0" err="1">
                <a:latin typeface="VNI-Times" charset="0"/>
              </a:rPr>
              <a:t>tæ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leä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thaáp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nhaát</a:t>
            </a:r>
            <a:r>
              <a:rPr lang="en-US" sz="2400" dirty="0">
                <a:latin typeface="VNI-Times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>
                <a:latin typeface="VNI-Times" charset="0"/>
              </a:rPr>
              <a:t>NN </a:t>
            </a:r>
            <a:r>
              <a:rPr lang="en-US" sz="2400" dirty="0" err="1">
                <a:latin typeface="VNI-Times" charset="0"/>
              </a:rPr>
              <a:t>chính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xaùc</a:t>
            </a:r>
            <a:r>
              <a:rPr lang="en-US" sz="2400" dirty="0">
                <a:latin typeface="VNI-Times" charset="0"/>
              </a:rPr>
              <a:t>: </a:t>
            </a:r>
            <a:r>
              <a:rPr lang="en-US" sz="2400" dirty="0" err="1">
                <a:latin typeface="VNI-Times" charset="0"/>
              </a:rPr>
              <a:t>chöa</a:t>
            </a:r>
            <a:r>
              <a:rPr lang="en-US" sz="2400" dirty="0">
                <a:latin typeface="VNI-Times" charset="0"/>
              </a:rPr>
              <a:t>  (</a:t>
            </a:r>
            <a:r>
              <a:rPr lang="en-US" sz="2400" dirty="0" err="1">
                <a:latin typeface="VNI-Times" charset="0"/>
              </a:rPr>
              <a:t>thay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ñoåi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gien</a:t>
            </a:r>
            <a:r>
              <a:rPr lang="en-US" sz="2400" dirty="0">
                <a:latin typeface="VNI-Times" charset="0"/>
              </a:rPr>
              <a:t>, </a:t>
            </a:r>
            <a:r>
              <a:rPr lang="en-US" sz="2400" dirty="0" err="1">
                <a:latin typeface="VNI-Times" charset="0"/>
              </a:rPr>
              <a:t>hoùa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sinh</a:t>
            </a:r>
            <a:r>
              <a:rPr lang="en-US" sz="2400" dirty="0">
                <a:latin typeface="VNI-Times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53548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81000"/>
            <a:ext cx="9144000" cy="62484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KTLT: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gaây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töû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vong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nhieàu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thöù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2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sau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K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phoåi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(2002) 189.000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ngöôøi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Myõ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maéc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32.000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töû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vong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.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Töû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vong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giaûm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10%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trong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voøng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15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naêm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nay.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Beänh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thöôøng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dieãn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tieán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chaäm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vaø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töû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vong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do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nhöõng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beänh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khaùc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Chuûng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toäc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: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Myõ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goác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phi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gaáp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2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laàn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Myõ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da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traéng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,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Chaâu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AÂu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;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Chaâu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AÙ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tæ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leä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thaáp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nhaát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NN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chính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xaùc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: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chöa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 (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thay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ñoåi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gien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,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hoùa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 </a:t>
            </a:r>
            <a:r>
              <a:rPr lang="en-US" sz="2400" dirty="0" err="1">
                <a:solidFill>
                  <a:srgbClr val="DBF5F9"/>
                </a:solidFill>
                <a:latin typeface="VNI-Times" charset="0"/>
              </a:rPr>
              <a:t>sinh</a:t>
            </a:r>
            <a:r>
              <a:rPr lang="en-US" sz="2400" dirty="0">
                <a:solidFill>
                  <a:srgbClr val="DBF5F9"/>
                </a:solidFill>
                <a:latin typeface="VNI-Times" charset="0"/>
              </a:rPr>
              <a:t>).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 err="1">
                <a:latin typeface="VNI-Times" charset="0"/>
              </a:rPr>
              <a:t>Tuoåi</a:t>
            </a:r>
            <a:r>
              <a:rPr lang="en-US" sz="2400" dirty="0">
                <a:latin typeface="VNI-Times" charset="0"/>
              </a:rPr>
              <a:t>: </a:t>
            </a:r>
            <a:r>
              <a:rPr lang="en-US" sz="2400" dirty="0" err="1">
                <a:latin typeface="VNI-Times" charset="0"/>
              </a:rPr>
              <a:t>sau</a:t>
            </a:r>
            <a:r>
              <a:rPr lang="en-US" sz="2400" dirty="0">
                <a:latin typeface="VNI-Times" charset="0"/>
              </a:rPr>
              <a:t> 50 </a:t>
            </a:r>
            <a:r>
              <a:rPr lang="en-US" sz="2400" dirty="0" err="1">
                <a:latin typeface="VNI-Times" charset="0"/>
              </a:rPr>
              <a:t>tuoåi</a:t>
            </a:r>
            <a:r>
              <a:rPr lang="en-US" sz="2400" dirty="0">
                <a:latin typeface="VNI-Times" charset="0"/>
              </a:rPr>
              <a:t>, </a:t>
            </a:r>
            <a:r>
              <a:rPr lang="en-US" sz="2400" dirty="0" err="1">
                <a:latin typeface="VNI-Times" charset="0"/>
              </a:rPr>
              <a:t>sôùm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hôn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neáu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coù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tieàn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söû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Myõ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goác</a:t>
            </a:r>
            <a:r>
              <a:rPr lang="en-US" sz="2400" dirty="0">
                <a:latin typeface="VNI-Times" charset="0"/>
              </a:rPr>
              <a:t> Phi.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 err="1">
                <a:latin typeface="VNI-Times" charset="0"/>
              </a:rPr>
              <a:t>Gia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ñình</a:t>
            </a:r>
            <a:r>
              <a:rPr lang="en-US" sz="2400" dirty="0">
                <a:latin typeface="VNI-Times" charset="0"/>
              </a:rPr>
              <a:t>: </a:t>
            </a:r>
            <a:r>
              <a:rPr lang="en-US" sz="2400" dirty="0" err="1">
                <a:latin typeface="VNI-Times" charset="0"/>
              </a:rPr>
              <a:t>coù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lieân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quan</a:t>
            </a:r>
            <a:r>
              <a:rPr lang="en-US" sz="2400" dirty="0">
                <a:latin typeface="VNI-Times" charset="0"/>
              </a:rPr>
              <a:t>. </a:t>
            </a:r>
            <a:r>
              <a:rPr lang="en-US" sz="2400" b="1" i="1" dirty="0">
                <a:latin typeface="VNI-Times" charset="0"/>
              </a:rPr>
              <a:t>Cha </a:t>
            </a:r>
            <a:r>
              <a:rPr lang="en-US" sz="2400" b="1" i="1" dirty="0" err="1">
                <a:latin typeface="VNI-Times" charset="0"/>
              </a:rPr>
              <a:t>maéc</a:t>
            </a:r>
            <a:r>
              <a:rPr lang="en-US" sz="2400" b="1" i="1" dirty="0">
                <a:latin typeface="VNI-Times" charset="0"/>
              </a:rPr>
              <a:t> </a:t>
            </a:r>
            <a:r>
              <a:rPr lang="en-US" sz="2400" b="1" i="1" dirty="0">
                <a:latin typeface="VNI-Times" charset="0"/>
                <a:sym typeface="Wingdings" charset="0"/>
              </a:rPr>
              <a:t></a:t>
            </a:r>
            <a:r>
              <a:rPr lang="en-US" sz="2400" b="1" i="1" dirty="0">
                <a:latin typeface="VNI-Times" charset="0"/>
              </a:rPr>
              <a:t> con </a:t>
            </a:r>
            <a:r>
              <a:rPr lang="en-US" sz="2400" b="1" i="1" dirty="0" err="1">
                <a:latin typeface="VNI-Times" charset="0"/>
              </a:rPr>
              <a:t>trai</a:t>
            </a:r>
            <a:r>
              <a:rPr lang="en-US" sz="2400" b="1" i="1" dirty="0">
                <a:latin typeface="VNI-Times" charset="0"/>
              </a:rPr>
              <a:t> </a:t>
            </a:r>
            <a:r>
              <a:rPr lang="en-US" sz="2400" b="1" i="1" dirty="0" err="1">
                <a:latin typeface="VNI-Times" charset="0"/>
              </a:rPr>
              <a:t>nguy</a:t>
            </a:r>
            <a:r>
              <a:rPr lang="en-US" sz="2400" b="1" i="1" dirty="0">
                <a:latin typeface="VNI-Times" charset="0"/>
              </a:rPr>
              <a:t> </a:t>
            </a:r>
            <a:r>
              <a:rPr lang="en-US" sz="2400" b="1" i="1" dirty="0" err="1">
                <a:latin typeface="VNI-Times" charset="0"/>
              </a:rPr>
              <a:t>cô</a:t>
            </a:r>
            <a:r>
              <a:rPr lang="en-US" sz="2400" b="1" i="1" dirty="0">
                <a:latin typeface="VNI-Times" charset="0"/>
              </a:rPr>
              <a:t> </a:t>
            </a:r>
            <a:r>
              <a:rPr lang="en-US" sz="2400" b="1" i="1" dirty="0" err="1">
                <a:latin typeface="VNI-Times" charset="0"/>
              </a:rPr>
              <a:t>gaáp</a:t>
            </a:r>
            <a:r>
              <a:rPr lang="en-US" sz="2400" b="1" i="1" dirty="0">
                <a:latin typeface="VNI-Times" charset="0"/>
              </a:rPr>
              <a:t> 2 gen</a:t>
            </a:r>
            <a:r>
              <a:rPr lang="en-US" sz="2400" dirty="0">
                <a:latin typeface="VNI-Times" charset="0"/>
              </a:rPr>
              <a:t>: </a:t>
            </a:r>
            <a:r>
              <a:rPr lang="en-US" sz="2400" dirty="0" err="1">
                <a:latin typeface="VNI-Times" charset="0"/>
              </a:rPr>
              <a:t>nhaùnh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daøi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vaø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nhaùnh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ngaén</a:t>
            </a:r>
            <a:r>
              <a:rPr lang="en-US" sz="2400" dirty="0">
                <a:latin typeface="VNI-Times" charset="0"/>
              </a:rPr>
              <a:t> NST, </a:t>
            </a:r>
            <a:r>
              <a:rPr lang="en-US" sz="2400" dirty="0" err="1">
                <a:latin typeface="VNI-Times" charset="0"/>
              </a:rPr>
              <a:t>nhaùnh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ngaén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b="1" i="1" dirty="0">
                <a:latin typeface="VNI-Times" charset="0"/>
              </a:rPr>
              <a:t>NST 17 </a:t>
            </a:r>
            <a:r>
              <a:rPr lang="en-US" sz="2400" b="1" i="1" dirty="0" err="1">
                <a:latin typeface="VNI-Times" charset="0"/>
              </a:rPr>
              <a:t>vaø</a:t>
            </a:r>
            <a:r>
              <a:rPr lang="en-US" sz="2400" b="1" i="1" dirty="0">
                <a:latin typeface="VNI-Times" charset="0"/>
              </a:rPr>
              <a:t> NST X.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 err="1">
                <a:latin typeface="VNI-Times" charset="0"/>
              </a:rPr>
              <a:t>Dinh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döôõng</a:t>
            </a:r>
            <a:r>
              <a:rPr lang="en-US" sz="2400" dirty="0">
                <a:latin typeface="VNI-Times" charset="0"/>
              </a:rPr>
              <a:t>: </a:t>
            </a:r>
            <a:r>
              <a:rPr lang="en-US" sz="2400" dirty="0" err="1">
                <a:latin typeface="VNI-Times" charset="0"/>
              </a:rPr>
              <a:t>môõ</a:t>
            </a:r>
            <a:r>
              <a:rPr lang="en-US" sz="2400" dirty="0">
                <a:latin typeface="VNI-Times" charset="0"/>
              </a:rPr>
              <a:t> ÑV </a:t>
            </a:r>
            <a:r>
              <a:rPr lang="en-US" sz="2400" dirty="0" err="1">
                <a:latin typeface="VNI-Times" charset="0"/>
              </a:rPr>
              <a:t>deã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bò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ung</a:t>
            </a:r>
            <a:r>
              <a:rPr lang="en-US" sz="2400" dirty="0">
                <a:latin typeface="VNI-Times" charset="0"/>
              </a:rPr>
              <a:t> </a:t>
            </a:r>
            <a:r>
              <a:rPr lang="en-US" sz="2400" dirty="0" err="1">
                <a:latin typeface="VNI-Times" charset="0"/>
              </a:rPr>
              <a:t>thö</a:t>
            </a:r>
            <a:r>
              <a:rPr lang="en-US" sz="2400" dirty="0">
                <a:latin typeface="VNI-Times" charset="0"/>
              </a:rPr>
              <a:t> TTL. </a:t>
            </a:r>
          </a:p>
          <a:p>
            <a:pPr algn="just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400" b="1" i="1" dirty="0" err="1">
                <a:latin typeface="VNI-Times" charset="0"/>
              </a:rPr>
              <a:t>Uoáng</a:t>
            </a:r>
            <a:r>
              <a:rPr lang="en-US" sz="2400" b="1" i="1" dirty="0">
                <a:latin typeface="VNI-Times" charset="0"/>
              </a:rPr>
              <a:t> </a:t>
            </a:r>
            <a:r>
              <a:rPr lang="en-US" sz="2400" b="1" i="1" dirty="0" err="1">
                <a:latin typeface="VNI-Times" charset="0"/>
              </a:rPr>
              <a:t>söõa</a:t>
            </a:r>
            <a:r>
              <a:rPr lang="en-US" sz="2400" b="1" i="1" dirty="0">
                <a:latin typeface="VNI-Times" charset="0"/>
              </a:rPr>
              <a:t> </a:t>
            </a:r>
            <a:r>
              <a:rPr lang="en-US" sz="2400" b="1" i="1" dirty="0" err="1">
                <a:latin typeface="VNI-Times" charset="0"/>
              </a:rPr>
              <a:t>ñaäu</a:t>
            </a:r>
            <a:r>
              <a:rPr lang="en-US" sz="2400" b="1" i="1" dirty="0">
                <a:latin typeface="VNI-Times" charset="0"/>
              </a:rPr>
              <a:t> </a:t>
            </a:r>
            <a:r>
              <a:rPr lang="en-US" sz="2400" b="1" i="1" dirty="0" err="1">
                <a:latin typeface="VNI-Times" charset="0"/>
              </a:rPr>
              <a:t>naønh</a:t>
            </a:r>
            <a:r>
              <a:rPr lang="en-US" sz="2400" b="1" i="1" dirty="0">
                <a:latin typeface="VNI-Times" charset="0"/>
              </a:rPr>
              <a:t>, </a:t>
            </a:r>
            <a:r>
              <a:rPr lang="en-US" sz="2400" b="1" i="1" dirty="0" err="1">
                <a:latin typeface="VNI-Times" charset="0"/>
              </a:rPr>
              <a:t>uoáng</a:t>
            </a:r>
            <a:r>
              <a:rPr lang="en-US" sz="2400" b="1" i="1" dirty="0">
                <a:latin typeface="VNI-Times" charset="0"/>
              </a:rPr>
              <a:t> vitamin E, selenium </a:t>
            </a:r>
            <a:r>
              <a:rPr lang="en-US" sz="2400" b="1" i="1" dirty="0" err="1">
                <a:latin typeface="VNI-Times" charset="0"/>
              </a:rPr>
              <a:t>laøm</a:t>
            </a:r>
            <a:r>
              <a:rPr lang="en-US" sz="2400" b="1" i="1" dirty="0">
                <a:latin typeface="VNI-Times" charset="0"/>
              </a:rPr>
              <a:t> </a:t>
            </a:r>
            <a:r>
              <a:rPr lang="en-US" sz="2400" b="1" i="1" dirty="0" err="1">
                <a:latin typeface="VNI-Times" charset="0"/>
              </a:rPr>
              <a:t>giaûm</a:t>
            </a:r>
            <a:r>
              <a:rPr lang="en-US" sz="2400" b="1" i="1" dirty="0">
                <a:latin typeface="VNI-Times" charset="0"/>
              </a:rPr>
              <a:t> K TLT</a:t>
            </a:r>
            <a:r>
              <a:rPr lang="en-US" sz="2400" dirty="0">
                <a:latin typeface="VNI-Time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348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152400" y="457200"/>
            <a:ext cx="899160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600" b="1" i="1" u="sng" dirty="0" err="1">
                <a:latin typeface="VNI-Times"/>
                <a:cs typeface="VNI-Times"/>
              </a:rPr>
              <a:t>Trieäu</a:t>
            </a:r>
            <a:r>
              <a:rPr lang="en-US" sz="2600" b="1" i="1" u="sng" dirty="0">
                <a:latin typeface="VNI-Times"/>
                <a:cs typeface="VNI-Times"/>
              </a:rPr>
              <a:t> </a:t>
            </a:r>
            <a:r>
              <a:rPr lang="en-US" sz="2600" b="1" i="1" u="sng" dirty="0" err="1">
                <a:latin typeface="VNI-Times"/>
                <a:cs typeface="VNI-Times"/>
              </a:rPr>
              <a:t>chöùng</a:t>
            </a:r>
            <a:r>
              <a:rPr lang="en-US" sz="2600" b="1" i="1" u="sng" dirty="0">
                <a:latin typeface="VNI-Times"/>
                <a:cs typeface="VNI-Times"/>
              </a:rPr>
              <a:t> </a:t>
            </a:r>
            <a:r>
              <a:rPr lang="en-US" sz="2600" b="1" i="1" u="sng" dirty="0" err="1">
                <a:latin typeface="VNI-Times"/>
                <a:cs typeface="VNI-Times"/>
              </a:rPr>
              <a:t>hoïc</a:t>
            </a:r>
            <a:r>
              <a:rPr lang="en-US" sz="2600" b="1" i="1" u="sng" dirty="0">
                <a:latin typeface="VNI-Times"/>
                <a:cs typeface="VNI-Times"/>
              </a:rPr>
              <a:t>: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nhieàu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tình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huoáng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phaùt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hieän</a:t>
            </a:r>
            <a:r>
              <a:rPr lang="en-US" sz="2600" dirty="0">
                <a:latin typeface="VNI-Times"/>
                <a:cs typeface="VNI-Times"/>
              </a:rPr>
              <a:t> KTLT:</a:t>
            </a:r>
          </a:p>
          <a:p>
            <a:pPr eaLnBrk="1" hangingPunct="1"/>
            <a:r>
              <a:rPr lang="en-US" sz="2600" dirty="0">
                <a:latin typeface="VNI-Times"/>
                <a:cs typeface="VNI-Times"/>
              </a:rPr>
              <a:t> - </a:t>
            </a:r>
            <a:r>
              <a:rPr lang="en-US" sz="2600" dirty="0" err="1">
                <a:latin typeface="VNI-Times"/>
                <a:cs typeface="VNI-Times"/>
              </a:rPr>
              <a:t>hoaøn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toaøn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khoâng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coù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trieäu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chöùng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vaø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khi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khaùm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söùc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khoeû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phaùt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hieän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tieàn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lieät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tuyeán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coù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nhaân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cöùng</a:t>
            </a:r>
            <a:r>
              <a:rPr lang="en-US" sz="2600" dirty="0">
                <a:latin typeface="VNI-Times"/>
                <a:cs typeface="VNI-Times"/>
              </a:rPr>
              <a:t>. </a:t>
            </a:r>
          </a:p>
          <a:p>
            <a:pPr lvl="1" eaLnBrk="1" hangingPunct="1">
              <a:buFontTx/>
              <a:buChar char="-"/>
            </a:pPr>
            <a:r>
              <a:rPr lang="en-US" sz="2600" dirty="0" err="1">
                <a:latin typeface="VNI-Times"/>
                <a:cs typeface="VNI-Times"/>
              </a:rPr>
              <a:t>tieåu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khoù</a:t>
            </a:r>
            <a:r>
              <a:rPr lang="en-US" sz="2600" dirty="0">
                <a:latin typeface="VNI-Times"/>
                <a:cs typeface="VNI-Times"/>
              </a:rPr>
              <a:t>, </a:t>
            </a:r>
            <a:r>
              <a:rPr lang="en-US" sz="2600" dirty="0" err="1">
                <a:latin typeface="VNI-Times"/>
                <a:cs typeface="VNI-Times"/>
              </a:rPr>
              <a:t>bí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tieåu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caáp</a:t>
            </a:r>
            <a:r>
              <a:rPr lang="en-US" sz="2600" dirty="0">
                <a:latin typeface="VNI-Times"/>
                <a:cs typeface="VNI-Times"/>
              </a:rPr>
              <a:t>.</a:t>
            </a:r>
          </a:p>
          <a:p>
            <a:pPr lvl="1" eaLnBrk="1" hangingPunct="1"/>
            <a:r>
              <a:rPr lang="en-US" sz="2600" dirty="0">
                <a:latin typeface="VNI-Times"/>
                <a:cs typeface="VNI-Times"/>
              </a:rPr>
              <a:t>- </a:t>
            </a:r>
            <a:r>
              <a:rPr lang="en-US" sz="2600" dirty="0" err="1">
                <a:latin typeface="VNI-Times"/>
                <a:cs typeface="VNI-Times"/>
              </a:rPr>
              <a:t>ñau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xöông</a:t>
            </a:r>
            <a:r>
              <a:rPr lang="en-US" sz="2600" dirty="0">
                <a:latin typeface="VNI-Times"/>
                <a:cs typeface="VNI-Times"/>
              </a:rPr>
              <a:t>, hay </a:t>
            </a:r>
            <a:r>
              <a:rPr lang="en-US" sz="2600" dirty="0" err="1">
                <a:latin typeface="VNI-Times"/>
                <a:cs typeface="VNI-Times"/>
              </a:rPr>
              <a:t>gaõy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xöông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beänh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lyù</a:t>
            </a:r>
            <a:endParaRPr lang="en-US" sz="2600" dirty="0">
              <a:latin typeface="VNI-Times"/>
              <a:cs typeface="VNI-Times"/>
            </a:endParaRPr>
          </a:p>
          <a:p>
            <a:pPr lvl="1" eaLnBrk="1" hangingPunct="1"/>
            <a:r>
              <a:rPr lang="en-US" sz="2600" dirty="0">
                <a:latin typeface="VNI-Times"/>
                <a:cs typeface="VNI-Times"/>
              </a:rPr>
              <a:t>- </a:t>
            </a:r>
            <a:r>
              <a:rPr lang="en-US" sz="2600" dirty="0" err="1">
                <a:latin typeface="VNI-Times"/>
                <a:cs typeface="VNI-Times"/>
              </a:rPr>
              <a:t>thieáu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maùu</a:t>
            </a:r>
            <a:endParaRPr lang="en-US" sz="2600" dirty="0">
              <a:latin typeface="VNI-Times"/>
              <a:cs typeface="VNI-Times"/>
            </a:endParaRPr>
          </a:p>
          <a:p>
            <a:pPr lvl="1" eaLnBrk="1" hangingPunct="1"/>
            <a:r>
              <a:rPr lang="en-US" sz="2600" dirty="0">
                <a:latin typeface="VNI-Times"/>
                <a:cs typeface="VNI-Times"/>
              </a:rPr>
              <a:t>- </a:t>
            </a:r>
            <a:r>
              <a:rPr lang="en-US" sz="2600" dirty="0" err="1">
                <a:latin typeface="VNI-Times"/>
                <a:cs typeface="VNI-Times"/>
              </a:rPr>
              <a:t>suït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caân</a:t>
            </a:r>
            <a:endParaRPr lang="en-US" sz="2600" dirty="0">
              <a:latin typeface="VNI-Times"/>
              <a:cs typeface="VNI-Times"/>
            </a:endParaRPr>
          </a:p>
          <a:p>
            <a:pPr lvl="1" eaLnBrk="1" hangingPunct="1"/>
            <a:r>
              <a:rPr lang="en-US" sz="2600" dirty="0">
                <a:latin typeface="VNI-Times"/>
                <a:cs typeface="VNI-Times"/>
              </a:rPr>
              <a:t>- </a:t>
            </a:r>
            <a:r>
              <a:rPr lang="en-US" sz="2600" dirty="0" err="1">
                <a:latin typeface="VNI-Times"/>
                <a:cs typeface="VNI-Times"/>
              </a:rPr>
              <a:t>khoù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thôû</a:t>
            </a:r>
            <a:endParaRPr lang="en-US" sz="2600" dirty="0">
              <a:latin typeface="VNI-Times"/>
              <a:cs typeface="VNI-Times"/>
            </a:endParaRPr>
          </a:p>
          <a:p>
            <a:pPr lvl="1" eaLnBrk="1" hangingPunct="1"/>
            <a:r>
              <a:rPr lang="en-US" sz="2600" dirty="0">
                <a:latin typeface="VNI-Times"/>
                <a:cs typeface="VNI-Times"/>
              </a:rPr>
              <a:t>- </a:t>
            </a:r>
            <a:r>
              <a:rPr lang="en-US" sz="2600" dirty="0" err="1">
                <a:latin typeface="VNI-Times"/>
                <a:cs typeface="VNI-Times"/>
              </a:rPr>
              <a:t>phuø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maïch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baïch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huyeát</a:t>
            </a:r>
            <a:endParaRPr lang="en-US" sz="2600" dirty="0">
              <a:latin typeface="VNI-Times"/>
              <a:cs typeface="VNI-Times"/>
            </a:endParaRPr>
          </a:p>
          <a:p>
            <a:pPr lvl="1" eaLnBrk="1" hangingPunct="1"/>
            <a:r>
              <a:rPr lang="en-US" sz="2600" dirty="0">
                <a:latin typeface="VNI-Times"/>
                <a:cs typeface="VNI-Times"/>
              </a:rPr>
              <a:t>- </a:t>
            </a:r>
            <a:r>
              <a:rPr lang="en-US" sz="2600" dirty="0" err="1">
                <a:latin typeface="VNI-Times"/>
                <a:cs typeface="VNI-Times"/>
              </a:rPr>
              <a:t>tieåu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maùu</a:t>
            </a:r>
            <a:r>
              <a:rPr lang="en-US" sz="2600" dirty="0">
                <a:latin typeface="VNI-Times"/>
                <a:cs typeface="VNI-Times"/>
              </a:rPr>
              <a:t>, </a:t>
            </a:r>
            <a:r>
              <a:rPr lang="en-US" sz="2600" dirty="0" err="1">
                <a:latin typeface="VNI-Times"/>
                <a:cs typeface="VNI-Times"/>
              </a:rPr>
              <a:t>xuất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tinh</a:t>
            </a:r>
            <a:r>
              <a:rPr lang="en-US" sz="2600" dirty="0">
                <a:latin typeface="VNI-Times"/>
                <a:cs typeface="VNI-Times"/>
              </a:rPr>
              <a:t> m</a:t>
            </a:r>
            <a:r>
              <a:rPr lang="vi-VN" sz="2600" dirty="0">
                <a:latin typeface="VNI-Times"/>
                <a:cs typeface="VNI-Times"/>
              </a:rPr>
              <a:t>aùu</a:t>
            </a:r>
            <a:r>
              <a:rPr lang="en-US" sz="2600" dirty="0">
                <a:latin typeface="VNI-Times"/>
                <a:cs typeface="VNI-Times"/>
              </a:rPr>
              <a:t> ( </a:t>
            </a:r>
            <a:r>
              <a:rPr lang="en-US" sz="2600" dirty="0" err="1">
                <a:latin typeface="VNI-Times"/>
                <a:cs typeface="VNI-Times"/>
              </a:rPr>
              <a:t>ít</a:t>
            </a:r>
            <a:r>
              <a:rPr lang="en-US" sz="2600" dirty="0">
                <a:latin typeface="VNI-Times"/>
                <a:cs typeface="VNI-Times"/>
              </a:rPr>
              <a:t> </a:t>
            </a:r>
            <a:r>
              <a:rPr lang="en-US" sz="2600" dirty="0" err="1">
                <a:latin typeface="VNI-Times"/>
                <a:cs typeface="VNI-Times"/>
              </a:rPr>
              <a:t>gaëp</a:t>
            </a:r>
            <a:r>
              <a:rPr lang="en-US" sz="2600" dirty="0">
                <a:latin typeface="VNI-Times"/>
                <a:cs typeface="VNI-Time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9064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381000" y="0"/>
            <a:ext cx="8763000" cy="637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 b="1" dirty="0">
                <a:latin typeface="VNI-Times"/>
                <a:cs typeface="VNI-Times"/>
              </a:rPr>
              <a:t>2. </a:t>
            </a:r>
            <a:r>
              <a:rPr lang="en-US" sz="2400" b="1" dirty="0" err="1">
                <a:latin typeface="VNI-Times"/>
                <a:cs typeface="VNI-Times"/>
              </a:rPr>
              <a:t>Beänh</a:t>
            </a:r>
            <a:r>
              <a:rPr lang="en-US" sz="2400" b="1" dirty="0">
                <a:latin typeface="VNI-Times"/>
                <a:cs typeface="VNI-Times"/>
              </a:rPr>
              <a:t> </a:t>
            </a:r>
            <a:r>
              <a:rPr lang="en-US" sz="2400" b="1" dirty="0" err="1">
                <a:latin typeface="VNI-Times"/>
                <a:cs typeface="VNI-Times"/>
              </a:rPr>
              <a:t>hoïc</a:t>
            </a:r>
            <a:r>
              <a:rPr lang="en-US" sz="2400" b="1" dirty="0">
                <a:latin typeface="VNI-Times"/>
                <a:cs typeface="VNI-Times"/>
              </a:rPr>
              <a:t>:</a:t>
            </a: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  	 2.1. </a:t>
            </a:r>
            <a:r>
              <a:rPr lang="en-US" sz="2400" b="1" i="1" u="sng" dirty="0">
                <a:solidFill>
                  <a:srgbClr val="0000FF"/>
                </a:solidFill>
                <a:latin typeface="VNI-Times"/>
                <a:cs typeface="VNI-Times"/>
              </a:rPr>
              <a:t>Adenocarcinoma </a:t>
            </a:r>
            <a:r>
              <a:rPr lang="en-US" sz="2400" dirty="0">
                <a:solidFill>
                  <a:srgbClr val="FF0000"/>
                </a:solidFill>
                <a:latin typeface="VNI-Times"/>
                <a:cs typeface="VNI-Times"/>
              </a:rPr>
              <a:t>95%-97%, </a:t>
            </a:r>
            <a:r>
              <a:rPr lang="en-US" sz="2400" dirty="0" err="1">
                <a:solidFill>
                  <a:srgbClr val="FF0000"/>
                </a:solidFill>
                <a:latin typeface="VNI-Times"/>
                <a:cs typeface="VNI-Times"/>
              </a:rPr>
              <a:t>bieåu</a:t>
            </a:r>
            <a:r>
              <a:rPr lang="en-US" sz="2400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VNI-Times"/>
                <a:cs typeface="VNI-Times"/>
              </a:rPr>
              <a:t>moâ</a:t>
            </a:r>
            <a:r>
              <a:rPr lang="en-US" sz="2400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VNI-Times"/>
                <a:cs typeface="VNI-Times"/>
              </a:rPr>
              <a:t>tuyeán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ngoaïi</a:t>
            </a:r>
            <a:r>
              <a:rPr lang="en-US" sz="2400" dirty="0">
                <a:latin typeface="VNI-Times"/>
                <a:cs typeface="VNI-Times"/>
              </a:rPr>
              <a:t> vi (70%)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theå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töø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vuøng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chuyeån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tieáp</a:t>
            </a:r>
            <a:r>
              <a:rPr lang="en-US" sz="2400" dirty="0">
                <a:latin typeface="VNI-Times"/>
                <a:cs typeface="VNI-Times"/>
              </a:rPr>
              <a:t> (20%- 25%) : </a:t>
            </a:r>
          </a:p>
          <a:p>
            <a:pPr eaLnBrk="1" hangingPunct="1"/>
            <a:r>
              <a:rPr lang="en-US" sz="2400" b="1" dirty="0">
                <a:latin typeface="VNI-Times"/>
                <a:cs typeface="VNI-Times"/>
              </a:rPr>
              <a:t>Carcinoma </a:t>
            </a:r>
            <a:r>
              <a:rPr lang="en-US" sz="2400" b="1" dirty="0" err="1">
                <a:latin typeface="VNI-Times"/>
                <a:cs typeface="VNI-Times"/>
              </a:rPr>
              <a:t>oáng</a:t>
            </a:r>
            <a:r>
              <a:rPr lang="en-US" sz="2400" b="1" dirty="0">
                <a:latin typeface="VNI-Times"/>
                <a:cs typeface="VNI-Times"/>
              </a:rPr>
              <a:t> hay  </a:t>
            </a:r>
            <a:r>
              <a:rPr lang="en-US" sz="2400" b="1" dirty="0" err="1">
                <a:latin typeface="VNI-Times"/>
                <a:cs typeface="VNI-Times"/>
              </a:rPr>
              <a:t>endometriod</a:t>
            </a:r>
            <a:r>
              <a:rPr lang="en-US" sz="2400" b="1" dirty="0">
                <a:latin typeface="VNI-Times"/>
                <a:cs typeface="VNI-Times"/>
              </a:rPr>
              <a:t> carcinoma</a:t>
            </a:r>
            <a:r>
              <a:rPr lang="en-US" sz="2400" dirty="0">
                <a:latin typeface="VNI-Times"/>
                <a:cs typeface="VNI-Times"/>
              </a:rPr>
              <a:t>; </a:t>
            </a:r>
            <a:r>
              <a:rPr lang="en-US" sz="2400" dirty="0" err="1">
                <a:latin typeface="VNI-Times"/>
                <a:cs typeface="VNI-Times"/>
              </a:rPr>
              <a:t>Döï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haäu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xaáu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dirty="0" err="1">
                <a:latin typeface="VNI-Times"/>
                <a:cs typeface="VNI-Times"/>
              </a:rPr>
              <a:t>Carcinoama</a:t>
            </a:r>
            <a:r>
              <a:rPr lang="en-US" sz="2400" b="1" dirty="0">
                <a:latin typeface="VNI-Times"/>
                <a:cs typeface="VNI-Times"/>
              </a:rPr>
              <a:t> </a:t>
            </a:r>
            <a:r>
              <a:rPr lang="en-US" sz="2400" b="1" dirty="0" err="1">
                <a:latin typeface="VNI-Times"/>
                <a:cs typeface="VNI-Times"/>
              </a:rPr>
              <a:t>daïng</a:t>
            </a:r>
            <a:r>
              <a:rPr lang="en-US" sz="2400" b="1" dirty="0">
                <a:latin typeface="VNI-Times"/>
                <a:cs typeface="VNI-Times"/>
              </a:rPr>
              <a:t> </a:t>
            </a:r>
            <a:r>
              <a:rPr lang="en-US" sz="2400" b="1" dirty="0" err="1">
                <a:latin typeface="VNI-Times"/>
                <a:cs typeface="VNI-Times"/>
              </a:rPr>
              <a:t>nhaøy</a:t>
            </a:r>
            <a:r>
              <a:rPr lang="en-US" sz="2400" b="1" dirty="0">
                <a:latin typeface="VNI-Times"/>
                <a:cs typeface="VNI-Times"/>
              </a:rPr>
              <a:t>:</a:t>
            </a:r>
            <a:r>
              <a:rPr lang="en-US" sz="2400" dirty="0">
                <a:latin typeface="VNI-Times"/>
                <a:cs typeface="VNI-Times"/>
              </a:rPr>
              <a:t> 25% </a:t>
            </a:r>
            <a:r>
              <a:rPr lang="en-US" sz="2400" dirty="0" err="1">
                <a:latin typeface="VNI-Times"/>
                <a:cs typeface="VNI-Times"/>
              </a:rPr>
              <a:t>böôùu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chöùa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chaát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nhaøy</a:t>
            </a:r>
            <a:r>
              <a:rPr lang="en-US" sz="2400" dirty="0">
                <a:latin typeface="VNI-Times"/>
                <a:cs typeface="VNI-Times"/>
              </a:rPr>
              <a:t>.  </a:t>
            </a:r>
            <a:r>
              <a:rPr lang="en-US" sz="2400" dirty="0" err="1">
                <a:latin typeface="VNI-Times"/>
                <a:cs typeface="VNI-Times"/>
              </a:rPr>
              <a:t>Döï</a:t>
            </a:r>
            <a:r>
              <a:rPr lang="en-US" sz="2400" dirty="0">
                <a:latin typeface="VNI-Times"/>
                <a:cs typeface="VNI-Times"/>
              </a:rPr>
              <a:t>  </a:t>
            </a:r>
            <a:r>
              <a:rPr lang="en-US" sz="2400" dirty="0" err="1">
                <a:latin typeface="VNI-Times"/>
                <a:cs typeface="VNI-Times"/>
              </a:rPr>
              <a:t>haäu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thöôøng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dirty="0">
                <a:latin typeface="VNI-Times"/>
                <a:cs typeface="VNI-Times"/>
              </a:rPr>
              <a:t>Carcinoma </a:t>
            </a:r>
            <a:r>
              <a:rPr lang="en-US" sz="2400" b="1" dirty="0" err="1">
                <a:latin typeface="VNI-Times"/>
                <a:cs typeface="VNI-Times"/>
              </a:rPr>
              <a:t>teá</a:t>
            </a:r>
            <a:r>
              <a:rPr lang="en-US" sz="2400" b="1" dirty="0">
                <a:latin typeface="VNI-Times"/>
                <a:cs typeface="VNI-Times"/>
              </a:rPr>
              <a:t> </a:t>
            </a:r>
            <a:r>
              <a:rPr lang="en-US" sz="2400" b="1" dirty="0" err="1">
                <a:latin typeface="VNI-Times"/>
                <a:cs typeface="VNI-Times"/>
              </a:rPr>
              <a:t>baøo</a:t>
            </a:r>
            <a:r>
              <a:rPr lang="en-US" sz="2400" b="1" dirty="0">
                <a:latin typeface="VNI-Times"/>
                <a:cs typeface="VNI-Times"/>
              </a:rPr>
              <a:t> </a:t>
            </a:r>
            <a:r>
              <a:rPr lang="en-US" sz="2400" b="1" dirty="0" err="1">
                <a:latin typeface="VNI-Times"/>
                <a:cs typeface="VNI-Times"/>
              </a:rPr>
              <a:t>nhaãn</a:t>
            </a:r>
            <a:r>
              <a:rPr lang="en-US" sz="2400" b="1" dirty="0">
                <a:latin typeface="VNI-Times"/>
                <a:cs typeface="VNI-Times"/>
              </a:rPr>
              <a:t>: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Döï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haäu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raát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xaáu</a:t>
            </a:r>
            <a:r>
              <a:rPr lang="en-US" sz="2400" dirty="0">
                <a:latin typeface="VNI-Times"/>
                <a:cs typeface="VNI-Times"/>
              </a:rPr>
              <a:t>. </a:t>
            </a:r>
            <a:r>
              <a:rPr lang="en-US" sz="2400" dirty="0" err="1">
                <a:latin typeface="VNI-Times"/>
                <a:cs typeface="VNI-Times"/>
              </a:rPr>
              <a:t>Töû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vong</a:t>
            </a:r>
            <a:r>
              <a:rPr lang="en-US" sz="2400" dirty="0">
                <a:latin typeface="VNI-Times"/>
                <a:cs typeface="VNI-Times"/>
              </a:rPr>
              <a:t> # 40 </a:t>
            </a:r>
            <a:r>
              <a:rPr lang="en-US" sz="2400" dirty="0" err="1">
                <a:latin typeface="VNI-Times"/>
                <a:cs typeface="VNI-Times"/>
              </a:rPr>
              <a:t>thaùng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dirty="0">
                <a:latin typeface="VNI-Times"/>
                <a:cs typeface="VNI-Times"/>
              </a:rPr>
              <a:t>Carcinoma </a:t>
            </a:r>
            <a:r>
              <a:rPr lang="en-US" sz="2400" b="1" dirty="0" err="1">
                <a:latin typeface="VNI-Times"/>
                <a:cs typeface="VNI-Times"/>
              </a:rPr>
              <a:t>teá</a:t>
            </a:r>
            <a:r>
              <a:rPr lang="en-US" sz="2400" b="1" dirty="0">
                <a:latin typeface="VNI-Times"/>
                <a:cs typeface="VNI-Times"/>
              </a:rPr>
              <a:t> </a:t>
            </a:r>
            <a:r>
              <a:rPr lang="en-US" sz="2400" b="1" dirty="0" err="1">
                <a:latin typeface="VNI-Times"/>
                <a:cs typeface="VNI-Times"/>
              </a:rPr>
              <a:t>baøo</a:t>
            </a:r>
            <a:r>
              <a:rPr lang="en-US" sz="2400" b="1" dirty="0">
                <a:latin typeface="VNI-Times"/>
                <a:cs typeface="VNI-Times"/>
              </a:rPr>
              <a:t> </a:t>
            </a:r>
            <a:r>
              <a:rPr lang="en-US" sz="2400" b="1" dirty="0" err="1">
                <a:latin typeface="VNI-Times"/>
                <a:cs typeface="VNI-Times"/>
              </a:rPr>
              <a:t>nhoû</a:t>
            </a:r>
            <a:r>
              <a:rPr lang="en-US" sz="2400" b="1" dirty="0">
                <a:latin typeface="VNI-Times"/>
                <a:cs typeface="VNI-Times"/>
              </a:rPr>
              <a:t>: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raát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hieám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dirty="0">
                <a:latin typeface="VNI-Times"/>
                <a:cs typeface="VNI-Times"/>
              </a:rPr>
              <a:t>Carcinoma </a:t>
            </a:r>
            <a:r>
              <a:rPr lang="en-US" sz="2400" b="1" dirty="0" err="1">
                <a:latin typeface="VNI-Times"/>
                <a:cs typeface="VNI-Times"/>
              </a:rPr>
              <a:t>daïng</a:t>
            </a:r>
            <a:r>
              <a:rPr lang="en-US" sz="2400" b="1" dirty="0">
                <a:latin typeface="VNI-Times"/>
                <a:cs typeface="VNI-Times"/>
              </a:rPr>
              <a:t> </a:t>
            </a:r>
            <a:r>
              <a:rPr lang="en-US" sz="2400" b="1" dirty="0" err="1">
                <a:latin typeface="VNI-Times"/>
                <a:cs typeface="VNI-Times"/>
              </a:rPr>
              <a:t>teá</a:t>
            </a:r>
            <a:r>
              <a:rPr lang="en-US" sz="2400" b="1" dirty="0">
                <a:latin typeface="VNI-Times"/>
                <a:cs typeface="VNI-Times"/>
              </a:rPr>
              <a:t>  </a:t>
            </a:r>
            <a:r>
              <a:rPr lang="en-US" sz="2400" b="1" dirty="0" err="1">
                <a:latin typeface="VNI-Times"/>
                <a:cs typeface="VNI-Times"/>
              </a:rPr>
              <a:t>baøo</a:t>
            </a:r>
            <a:r>
              <a:rPr lang="en-US" sz="2400" b="1" dirty="0">
                <a:latin typeface="VNI-Times"/>
                <a:cs typeface="VNI-Times"/>
              </a:rPr>
              <a:t> </a:t>
            </a:r>
            <a:r>
              <a:rPr lang="en-US" sz="2400" b="1" dirty="0" err="1">
                <a:latin typeface="VNI-Times"/>
                <a:cs typeface="VNI-Times"/>
              </a:rPr>
              <a:t>vaãy</a:t>
            </a:r>
            <a:r>
              <a:rPr lang="en-US" sz="2400" b="1" dirty="0">
                <a:latin typeface="VNI-Times"/>
                <a:cs typeface="VNI-Times"/>
              </a:rPr>
              <a:t>: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raát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ñoäc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dirty="0">
                <a:latin typeface="VNI-Times"/>
                <a:cs typeface="VNI-Times"/>
              </a:rPr>
              <a:t>Adenoid cystic carcinoma: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raát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hieám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gaëp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	2.2. </a:t>
            </a:r>
            <a:r>
              <a:rPr lang="en-US" sz="2400" b="1" i="1" u="sng" dirty="0">
                <a:latin typeface="VNI-Times"/>
                <a:cs typeface="VNI-Times"/>
              </a:rPr>
              <a:t>Carcinoma </a:t>
            </a:r>
            <a:r>
              <a:rPr lang="en-US" sz="2400" b="1" i="1" u="sng" dirty="0" err="1">
                <a:latin typeface="VNI-Times"/>
                <a:cs typeface="VNI-Times"/>
              </a:rPr>
              <a:t>teá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baøo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chuyeån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tieáp</a:t>
            </a:r>
            <a:r>
              <a:rPr lang="en-US" sz="2400" b="1" i="1" u="sng" dirty="0">
                <a:latin typeface="VNI-Times"/>
                <a:cs typeface="VNI-Times"/>
              </a:rPr>
              <a:t>: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oáng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tuyeán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chính</a:t>
            </a:r>
            <a:r>
              <a:rPr lang="en-US" sz="2400" dirty="0">
                <a:latin typeface="VNI-Times"/>
                <a:cs typeface="VNI-Times"/>
              </a:rPr>
              <a:t> TLT. </a:t>
            </a:r>
            <a:r>
              <a:rPr lang="en-US" sz="2400" dirty="0" err="1">
                <a:latin typeface="VNI-Times"/>
                <a:cs typeface="VNI-Times"/>
              </a:rPr>
              <a:t>Döï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haäu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xaáu</a:t>
            </a:r>
            <a:r>
              <a:rPr lang="en-US" sz="2400" dirty="0">
                <a:latin typeface="VNI-Times"/>
                <a:cs typeface="VNI-Times"/>
              </a:rPr>
              <a:t>. </a:t>
            </a:r>
            <a:r>
              <a:rPr lang="en-US" sz="2400" dirty="0" err="1">
                <a:latin typeface="VNI-Times"/>
                <a:cs typeface="VNI-Times"/>
              </a:rPr>
              <a:t>Ñieàu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trò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baèng</a:t>
            </a:r>
            <a:r>
              <a:rPr lang="en-US" sz="2400" dirty="0">
                <a:latin typeface="VNI-Times"/>
                <a:cs typeface="VNI-Times"/>
              </a:rPr>
              <a:t> BCG </a:t>
            </a:r>
            <a:r>
              <a:rPr lang="en-US" sz="2400" dirty="0" err="1">
                <a:latin typeface="VNI-Times"/>
                <a:cs typeface="VNI-Times"/>
              </a:rPr>
              <a:t>lieäu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phaùp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	2.3. </a:t>
            </a:r>
            <a:r>
              <a:rPr lang="en-US" sz="2400" b="1" i="1" u="sng" dirty="0">
                <a:latin typeface="VNI-Times"/>
                <a:cs typeface="VNI-Times"/>
              </a:rPr>
              <a:t>Sarcoma </a:t>
            </a:r>
            <a:r>
              <a:rPr lang="en-US" sz="2400" b="1" i="1" u="sng" dirty="0" err="1">
                <a:latin typeface="VNI-Times"/>
                <a:cs typeface="VNI-Times"/>
              </a:rPr>
              <a:t>tieàn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lieät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tuyeán</a:t>
            </a:r>
            <a:r>
              <a:rPr lang="en-US" sz="2400" b="1" i="1" u="sng" dirty="0">
                <a:latin typeface="VNI-Times"/>
                <a:cs typeface="VNI-Times"/>
              </a:rPr>
              <a:t>: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raát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hieám</a:t>
            </a:r>
            <a:r>
              <a:rPr lang="en-US" sz="2400" dirty="0">
                <a:latin typeface="VNI-Times"/>
                <a:cs typeface="VNI-Times"/>
              </a:rPr>
              <a:t>. </a:t>
            </a:r>
            <a:r>
              <a:rPr lang="en-US" sz="2400" dirty="0" err="1">
                <a:latin typeface="VNI-Times"/>
                <a:cs typeface="VNI-Times"/>
              </a:rPr>
              <a:t>Ngöôøi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lôùn</a:t>
            </a:r>
            <a:r>
              <a:rPr lang="en-US" sz="2400" dirty="0">
                <a:latin typeface="VNI-Times"/>
                <a:cs typeface="VNI-Times"/>
              </a:rPr>
              <a:t> sarcoma </a:t>
            </a:r>
            <a:r>
              <a:rPr lang="en-US" sz="2400" dirty="0" err="1">
                <a:latin typeface="VNI-Times"/>
                <a:cs typeface="VNI-Times"/>
              </a:rPr>
              <a:t>cô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trôn</a:t>
            </a:r>
            <a:r>
              <a:rPr lang="en-US" sz="2400" dirty="0">
                <a:latin typeface="VNI-Times"/>
                <a:cs typeface="VNI-Times"/>
              </a:rPr>
              <a:t>. </a:t>
            </a:r>
            <a:r>
              <a:rPr lang="en-US" sz="2400" dirty="0" err="1">
                <a:latin typeface="VNI-Times"/>
                <a:cs typeface="VNI-Times"/>
              </a:rPr>
              <a:t>Döï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haäu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xaáu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tæ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leä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soáng</a:t>
            </a:r>
            <a:r>
              <a:rPr lang="en-US" sz="2400" dirty="0">
                <a:latin typeface="VNI-Times"/>
                <a:cs typeface="VNI-Times"/>
              </a:rPr>
              <a:t> 5 </a:t>
            </a:r>
            <a:r>
              <a:rPr lang="en-US" sz="2400" dirty="0" err="1">
                <a:latin typeface="VNI-Times"/>
                <a:cs typeface="VNI-Times"/>
              </a:rPr>
              <a:t>naêm</a:t>
            </a:r>
            <a:r>
              <a:rPr lang="en-US" sz="2400" dirty="0">
                <a:latin typeface="VNI-Times"/>
                <a:cs typeface="VNI-Times"/>
              </a:rPr>
              <a:t> # 40%. Sarcoma </a:t>
            </a:r>
            <a:r>
              <a:rPr lang="en-US" sz="2400" dirty="0" err="1">
                <a:latin typeface="VNI-Times"/>
                <a:cs typeface="VNI-Times"/>
              </a:rPr>
              <a:t>cô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trôn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treû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em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caøng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xaáu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tæ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leä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soáng</a:t>
            </a:r>
            <a:r>
              <a:rPr lang="en-US" sz="2400" dirty="0">
                <a:latin typeface="VNI-Times"/>
                <a:cs typeface="VNI-Times"/>
              </a:rPr>
              <a:t> 5 </a:t>
            </a:r>
            <a:r>
              <a:rPr lang="en-US" sz="2400" dirty="0" err="1">
                <a:latin typeface="VNI-Times"/>
                <a:cs typeface="VNI-Times"/>
              </a:rPr>
              <a:t>naêm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laø</a:t>
            </a:r>
            <a:r>
              <a:rPr lang="en-US" sz="2400" dirty="0">
                <a:latin typeface="VNI-Times"/>
                <a:cs typeface="VNI-Times"/>
              </a:rPr>
              <a:t>  0%-10%.</a:t>
            </a: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	2.4. </a:t>
            </a:r>
            <a:r>
              <a:rPr lang="en-US" sz="2400" b="1" i="1" u="sng" dirty="0" err="1">
                <a:latin typeface="VNI-Times"/>
                <a:cs typeface="VNI-Times"/>
              </a:rPr>
              <a:t>Böôùu</a:t>
            </a:r>
            <a:r>
              <a:rPr lang="en-US" sz="2400" b="1" i="1" u="sng" dirty="0">
                <a:latin typeface="VNI-Times"/>
                <a:cs typeface="VNI-Times"/>
              </a:rPr>
              <a:t> do di </a:t>
            </a:r>
            <a:r>
              <a:rPr lang="en-US" sz="2400" b="1" i="1" u="sng" dirty="0" err="1">
                <a:latin typeface="VNI-Times"/>
                <a:cs typeface="VNI-Times"/>
              </a:rPr>
              <a:t>caên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töø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tröïc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traøng</a:t>
            </a:r>
            <a:r>
              <a:rPr lang="en-US" sz="2400" b="1" i="1" u="sng" dirty="0">
                <a:latin typeface="VNI-Times"/>
                <a:cs typeface="VNI-Times"/>
              </a:rPr>
              <a:t>, </a:t>
            </a:r>
            <a:r>
              <a:rPr lang="en-US" sz="2400" b="1" i="1" u="sng" dirty="0" err="1">
                <a:latin typeface="VNI-Times"/>
                <a:cs typeface="VNI-Times"/>
              </a:rPr>
              <a:t>phoåi</a:t>
            </a:r>
            <a:r>
              <a:rPr lang="en-US" sz="2400" b="1" i="1" u="sng" dirty="0">
                <a:latin typeface="VNI-Times"/>
                <a:cs typeface="VNI-Times"/>
              </a:rPr>
              <a:t>…</a:t>
            </a: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	2.5. </a:t>
            </a:r>
            <a:r>
              <a:rPr lang="en-US" sz="2400" b="1" i="1" u="sng" dirty="0" err="1">
                <a:latin typeface="VNI-Times"/>
                <a:cs typeface="VNI-Times"/>
              </a:rPr>
              <a:t>Böôùu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töø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heä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taïo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huyeát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nhö</a:t>
            </a:r>
            <a:r>
              <a:rPr lang="en-US" sz="2400" dirty="0">
                <a:latin typeface="VNI-Times"/>
                <a:cs typeface="VNI-Times"/>
              </a:rPr>
              <a:t> lymphoma</a:t>
            </a:r>
          </a:p>
        </p:txBody>
      </p:sp>
    </p:spTree>
    <p:extLst>
      <p:ext uri="{BB962C8B-B14F-4D97-AF65-F5344CB8AC3E}">
        <p14:creationId xmlns:p14="http://schemas.microsoft.com/office/powerpoint/2010/main" val="316446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457200" y="609600"/>
            <a:ext cx="10287000" cy="5486400"/>
          </a:xfrm>
        </p:spPr>
      </p:pic>
    </p:spTree>
    <p:extLst>
      <p:ext uri="{BB962C8B-B14F-4D97-AF65-F5344CB8AC3E}">
        <p14:creationId xmlns:p14="http://schemas.microsoft.com/office/powerpoint/2010/main" val="781352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ChangeArrowheads="1"/>
          </p:cNvSpPr>
          <p:nvPr/>
        </p:nvSpPr>
        <p:spPr bwMode="auto">
          <a:xfrm>
            <a:off x="152400" y="0"/>
            <a:ext cx="89916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 b="1" i="1" dirty="0" err="1">
                <a:latin typeface="VNI-Times"/>
                <a:cs typeface="VNI-Times"/>
              </a:rPr>
              <a:t>Ñöôøng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lan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truyeàn</a:t>
            </a:r>
            <a:r>
              <a:rPr lang="en-US" sz="2400" b="1" i="1" dirty="0">
                <a:latin typeface="VNI-Times"/>
                <a:cs typeface="VNI-Times"/>
              </a:rPr>
              <a:t>:</a:t>
            </a: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+ </a:t>
            </a:r>
            <a:r>
              <a:rPr lang="en-US" sz="2400" dirty="0" err="1">
                <a:latin typeface="VNI-Times"/>
                <a:cs typeface="VNI-Times"/>
              </a:rPr>
              <a:t>Lan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truyeàn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tröïc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tieáp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vôùi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böôùu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phaùt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trieån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xaâm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nhaäp</a:t>
            </a:r>
            <a:r>
              <a:rPr lang="en-US" sz="2400" dirty="0">
                <a:latin typeface="VNI-Times"/>
                <a:cs typeface="VNI-Times"/>
              </a:rPr>
              <a:t> qua </a:t>
            </a:r>
            <a:r>
              <a:rPr lang="en-US" sz="2400" dirty="0" err="1">
                <a:latin typeface="VNI-Times"/>
                <a:cs typeface="VNI-Times"/>
              </a:rPr>
              <a:t>khoûi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voû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bao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ra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ngoaøi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vaøo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tuùi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tinh</a:t>
            </a:r>
            <a:r>
              <a:rPr lang="en-US" sz="2400" dirty="0">
                <a:latin typeface="VNI-Times"/>
                <a:cs typeface="VNI-Times"/>
              </a:rPr>
              <a:t> hay </a:t>
            </a:r>
            <a:r>
              <a:rPr lang="en-US" sz="2400" dirty="0" err="1">
                <a:latin typeface="VNI-Times"/>
                <a:cs typeface="VNI-Times"/>
              </a:rPr>
              <a:t>ñaùm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roái</a:t>
            </a:r>
            <a:r>
              <a:rPr lang="en-US" sz="2400" dirty="0">
                <a:latin typeface="VNI-Times"/>
                <a:cs typeface="VNI-Times"/>
              </a:rPr>
              <a:t> TK </a:t>
            </a:r>
            <a:r>
              <a:rPr lang="en-US" sz="2400" dirty="0" err="1">
                <a:latin typeface="VNI-Times"/>
                <a:cs typeface="VNI-Times"/>
              </a:rPr>
              <a:t>quanh</a:t>
            </a:r>
            <a:r>
              <a:rPr lang="en-US" sz="2400" dirty="0">
                <a:latin typeface="VNI-Times"/>
                <a:cs typeface="VNI-Times"/>
              </a:rPr>
              <a:t> TLT,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theå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gaây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beá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taéc</a:t>
            </a:r>
            <a:r>
              <a:rPr lang="en-US" sz="2400" dirty="0">
                <a:latin typeface="VNI-Times"/>
                <a:cs typeface="VNI-Times"/>
              </a:rPr>
              <a:t> NQ </a:t>
            </a:r>
            <a:r>
              <a:rPr lang="en-US" sz="2400" dirty="0" err="1">
                <a:latin typeface="VNI-Times"/>
                <a:cs typeface="VNI-Times"/>
              </a:rPr>
              <a:t>trong</a:t>
            </a:r>
            <a:r>
              <a:rPr lang="en-US" sz="2400" dirty="0">
                <a:latin typeface="VNI-Times"/>
                <a:cs typeface="VNI-Times"/>
              </a:rPr>
              <a:t> 10%-35% TH; </a:t>
            </a:r>
            <a:r>
              <a:rPr lang="en-US" sz="2400" dirty="0" err="1">
                <a:latin typeface="VNI-Times"/>
                <a:cs typeface="VNI-Times"/>
              </a:rPr>
              <a:t>tuy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nhieân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böôùu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hieám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khi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thaâm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nhaäp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vaøo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tröïc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traøng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+ </a:t>
            </a:r>
            <a:r>
              <a:rPr lang="en-US" sz="2400" dirty="0" err="1">
                <a:latin typeface="VNI-Times"/>
                <a:cs typeface="VNI-Times"/>
              </a:rPr>
              <a:t>Lan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truyeàn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theo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huyeát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nhö</a:t>
            </a:r>
            <a:r>
              <a:rPr lang="en-US" sz="2400" dirty="0">
                <a:latin typeface="VNI-Times"/>
                <a:cs typeface="VNI-Times"/>
              </a:rPr>
              <a:t>  </a:t>
            </a:r>
            <a:r>
              <a:rPr lang="en-US" sz="2400" dirty="0" err="1">
                <a:latin typeface="VNI-Times"/>
                <a:cs typeface="VNI-Times"/>
              </a:rPr>
              <a:t>haïch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haï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vò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haïch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chaäu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bòt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haïch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chaäu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ngoaøi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haïch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tröôùc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xöông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thieâng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haïch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chaäu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chung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vaø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quanh</a:t>
            </a:r>
            <a:r>
              <a:rPr lang="en-US" sz="2400" dirty="0">
                <a:latin typeface="VNI-Times"/>
                <a:cs typeface="VNI-Times"/>
              </a:rPr>
              <a:t> ÑMC. </a:t>
            </a:r>
            <a:r>
              <a:rPr lang="en-US" sz="2400" dirty="0" err="1">
                <a:latin typeface="VNI-Times"/>
                <a:cs typeface="VNI-Times"/>
              </a:rPr>
              <a:t>Lan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truyeàn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theo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thöôøng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theo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töï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gaàn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roài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môùi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tôùi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xa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endParaRPr lang="en-US" sz="2400" b="1" i="1" dirty="0">
              <a:latin typeface="VNI-Times"/>
              <a:cs typeface="VNI-Times"/>
            </a:endParaRPr>
          </a:p>
          <a:p>
            <a:pPr eaLnBrk="1" hangingPunct="1"/>
            <a:r>
              <a:rPr lang="en-US" sz="2400" b="1" i="1" dirty="0">
                <a:latin typeface="VNI-Times"/>
                <a:cs typeface="VNI-Times"/>
              </a:rPr>
              <a:t>+ Di </a:t>
            </a:r>
            <a:r>
              <a:rPr lang="en-US" sz="2400" b="1" i="1" dirty="0" err="1">
                <a:latin typeface="VNI-Times"/>
                <a:cs typeface="VNI-Times"/>
              </a:rPr>
              <a:t>caên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xa</a:t>
            </a:r>
            <a:r>
              <a:rPr lang="en-US" sz="2400" b="1" i="1" dirty="0">
                <a:latin typeface="VNI-Times"/>
                <a:cs typeface="VNI-Times"/>
              </a:rPr>
              <a:t>: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thöôøng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gaëp</a:t>
            </a:r>
            <a:r>
              <a:rPr lang="en-US" sz="2400" b="1" i="1" dirty="0">
                <a:latin typeface="VNI-Times"/>
                <a:cs typeface="VNI-Times"/>
              </a:rPr>
              <a:t> di </a:t>
            </a:r>
            <a:r>
              <a:rPr lang="en-US" sz="2400" b="1" i="1" dirty="0" err="1">
                <a:latin typeface="VNI-Times"/>
                <a:cs typeface="VNI-Times"/>
              </a:rPr>
              <a:t>caên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xöông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laø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chuû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yeáu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theå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gaëp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b="1" i="1" dirty="0">
                <a:latin typeface="VNI-Times"/>
                <a:cs typeface="VNI-Times"/>
              </a:rPr>
              <a:t>di </a:t>
            </a:r>
            <a:r>
              <a:rPr lang="en-US" sz="2400" b="1" i="1" dirty="0" err="1">
                <a:latin typeface="VNI-Times"/>
                <a:cs typeface="VNI-Times"/>
              </a:rPr>
              <a:t>caên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phoåi</a:t>
            </a:r>
            <a:r>
              <a:rPr lang="en-US" sz="2400" b="1" i="1" dirty="0">
                <a:latin typeface="VNI-Times"/>
                <a:cs typeface="VNI-Times"/>
              </a:rPr>
              <a:t>, </a:t>
            </a:r>
            <a:r>
              <a:rPr lang="en-US" sz="2400" b="1" i="1" dirty="0" err="1">
                <a:latin typeface="VNI-Times"/>
                <a:cs typeface="VNI-Times"/>
              </a:rPr>
              <a:t>gan</a:t>
            </a:r>
            <a:r>
              <a:rPr lang="en-US" sz="2400" b="1" i="1" dirty="0">
                <a:latin typeface="VNI-Times"/>
                <a:cs typeface="VNI-Times"/>
              </a:rPr>
              <a:t> hay </a:t>
            </a:r>
            <a:r>
              <a:rPr lang="en-US" sz="2400" b="1" i="1" dirty="0" err="1">
                <a:latin typeface="VNI-Times"/>
                <a:cs typeface="VNI-Times"/>
              </a:rPr>
              <a:t>thöôïng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thaän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br>
              <a:rPr lang="en-US" sz="2400" dirty="0">
                <a:latin typeface="VNI-Times"/>
                <a:cs typeface="VNI-Times"/>
              </a:rPr>
            </a:br>
            <a:endParaRPr lang="en-US" sz="2400" dirty="0">
              <a:latin typeface="VNI-Times"/>
              <a:cs typeface="VNI-Times"/>
            </a:endParaRPr>
          </a:p>
        </p:txBody>
      </p:sp>
    </p:spTree>
    <p:extLst>
      <p:ext uri="{BB962C8B-B14F-4D97-AF65-F5344CB8AC3E}">
        <p14:creationId xmlns:p14="http://schemas.microsoft.com/office/powerpoint/2010/main" val="1335558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72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17877"/>
              </p:ext>
            </p:extLst>
          </p:nvPr>
        </p:nvGraphicFramePr>
        <p:xfrm>
          <a:off x="0" y="0"/>
          <a:ext cx="9144000" cy="6364224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Xeáp</a:t>
                      </a: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 </a:t>
                      </a: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loïai</a:t>
                      </a: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TNM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Tx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	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nguyeân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phaùt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khoâng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xaùc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ñònh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T0 	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khoâng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coù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nguyeân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phaùt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T1 	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l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aâm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saøng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khoâng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phaùt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hieän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qua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thaêm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khaùm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hay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hình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aûnh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hoïc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T1a 	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tình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côø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phaùt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hieän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qua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caét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ñoát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vôùi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nhoû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hôn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5%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moâ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caét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ñoát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T1b 	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hôn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5%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moâ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caét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ñoát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phaùt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hieän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T1c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phaùt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hieän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qua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sinh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thieát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baèng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kim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T2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coøn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naèm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trong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TLT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T2a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chæ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trong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moät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thuøy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T2b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hôn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1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thuøy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nhöng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chöa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heát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2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thuøy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T2c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caû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2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thuøy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T3 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qua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khoûi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voû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boïc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TLT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T3a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qua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khoûi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voû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boïc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TLT 1, 2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beân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T3b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xaâm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nhaäp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tuùi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tinh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T4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böôùu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xaâm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nhaäp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cô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quan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laân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caän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nhö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coå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boïng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ñaùi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,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cô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voøng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ngoaøi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,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tröïc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traøng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,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thaønh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chaäu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Nx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khoâng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ñaùnh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giaù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ñöôïc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haïch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vuøng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N0 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khoâng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coù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di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caên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haïch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vuøng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N1 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coù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di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caên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haïch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vuøng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Mx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khoâng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ñaùnh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giaù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ñöôïc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di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caên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xa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M0   	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khoâng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coù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di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caên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xa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M1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coù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di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caên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xa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M1a  	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ngoaøi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haïch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vuøng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M1b 	di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caên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xöông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M1c 	di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caên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caùc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vò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trí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NI-Times" charset="0"/>
                          <a:ea typeface="ＭＳ Ｐゴシック" charset="0"/>
                        </a:rPr>
                        <a:t>khaùc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NI-Times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239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0" y="0"/>
            <a:ext cx="9144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fr-FR" sz="2400" b="1" i="1" dirty="0" err="1">
                <a:latin typeface="VNI-Times"/>
                <a:cs typeface="VNI-Times"/>
              </a:rPr>
              <a:t>Ñieåm</a:t>
            </a:r>
            <a:r>
              <a:rPr lang="fr-FR" sz="2400" b="1" i="1" dirty="0">
                <a:latin typeface="VNI-Times"/>
                <a:cs typeface="VNI-Times"/>
              </a:rPr>
              <a:t> </a:t>
            </a:r>
            <a:r>
              <a:rPr lang="fr-FR" sz="2400" b="1" i="1" dirty="0" err="1">
                <a:latin typeface="VNI-Times"/>
                <a:cs typeface="VNI-Times"/>
              </a:rPr>
              <a:t>soá</a:t>
            </a:r>
            <a:r>
              <a:rPr lang="fr-FR" sz="2400" b="1" i="1" dirty="0">
                <a:latin typeface="VNI-Times"/>
                <a:cs typeface="VNI-Times"/>
              </a:rPr>
              <a:t> </a:t>
            </a:r>
            <a:r>
              <a:rPr lang="fr-FR" sz="2400" b="1" i="1" dirty="0" err="1">
                <a:latin typeface="VNI-Times"/>
                <a:cs typeface="VNI-Times"/>
              </a:rPr>
              <a:t>Gleason</a:t>
            </a:r>
            <a:r>
              <a:rPr lang="fr-FR" sz="2400" b="1" i="1" dirty="0">
                <a:latin typeface="VNI-Times"/>
                <a:cs typeface="VNI-Times"/>
              </a:rPr>
              <a:t>:</a:t>
            </a:r>
            <a:r>
              <a:rPr lang="fr-FR" sz="2400" dirty="0">
                <a:latin typeface="VNI-Times"/>
                <a:cs typeface="VNI-Times"/>
              </a:rPr>
              <a:t> </a:t>
            </a:r>
            <a:r>
              <a:rPr lang="fr-FR" sz="2400" dirty="0" err="1">
                <a:latin typeface="VNI-Times"/>
                <a:cs typeface="VNI-Times"/>
              </a:rPr>
              <a:t>toái</a:t>
            </a:r>
            <a:r>
              <a:rPr lang="fr-FR" sz="2400" dirty="0">
                <a:latin typeface="VNI-Times"/>
                <a:cs typeface="VNI-Times"/>
              </a:rPr>
              <a:t> </a:t>
            </a:r>
            <a:r>
              <a:rPr lang="fr-FR" sz="2400" dirty="0" err="1">
                <a:latin typeface="VNI-Times"/>
                <a:cs typeface="VNI-Times"/>
              </a:rPr>
              <a:t>thieåu</a:t>
            </a:r>
            <a:r>
              <a:rPr lang="fr-FR" sz="2400" dirty="0">
                <a:latin typeface="VNI-Times"/>
                <a:cs typeface="VNI-Times"/>
              </a:rPr>
              <a:t> </a:t>
            </a:r>
            <a:r>
              <a:rPr lang="fr-FR" sz="2400" dirty="0" err="1">
                <a:latin typeface="VNI-Times"/>
                <a:cs typeface="VNI-Times"/>
              </a:rPr>
              <a:t>laø</a:t>
            </a:r>
            <a:r>
              <a:rPr lang="fr-FR" sz="2400" dirty="0">
                <a:latin typeface="VNI-Times"/>
                <a:cs typeface="VNI-Times"/>
              </a:rPr>
              <a:t> 2, </a:t>
            </a:r>
            <a:r>
              <a:rPr lang="fr-FR" sz="2400" dirty="0" err="1">
                <a:latin typeface="VNI-Times"/>
                <a:cs typeface="VNI-Times"/>
              </a:rPr>
              <a:t>toái</a:t>
            </a:r>
            <a:r>
              <a:rPr lang="fr-FR" sz="2400" dirty="0">
                <a:latin typeface="VNI-Times"/>
                <a:cs typeface="VNI-Times"/>
              </a:rPr>
              <a:t> </a:t>
            </a:r>
            <a:r>
              <a:rPr lang="fr-FR" sz="2400" dirty="0" err="1">
                <a:latin typeface="VNI-Times"/>
                <a:cs typeface="VNI-Times"/>
              </a:rPr>
              <a:t>ña</a:t>
            </a:r>
            <a:r>
              <a:rPr lang="fr-FR" sz="2400" dirty="0">
                <a:latin typeface="VNI-Times"/>
                <a:cs typeface="VNI-Times"/>
              </a:rPr>
              <a:t> </a:t>
            </a:r>
            <a:r>
              <a:rPr lang="fr-FR" sz="2400" dirty="0" err="1">
                <a:latin typeface="VNI-Times"/>
                <a:cs typeface="VNI-Times"/>
              </a:rPr>
              <a:t>laø</a:t>
            </a:r>
            <a:r>
              <a:rPr lang="fr-FR" sz="2400" dirty="0">
                <a:latin typeface="VNI-Times"/>
                <a:cs typeface="VNI-Times"/>
              </a:rPr>
              <a:t> 10.</a:t>
            </a:r>
            <a:endParaRPr lang="en-US" sz="2400" dirty="0">
              <a:latin typeface="VNI-Times"/>
              <a:cs typeface="VNI-Times"/>
            </a:endParaRPr>
          </a:p>
          <a:p>
            <a:pPr eaLnBrk="1" hangingPunct="1"/>
            <a:endParaRPr lang="en-US" sz="2400" dirty="0">
              <a:latin typeface="VNI-Times"/>
              <a:cs typeface="VNI-Times"/>
            </a:endParaRPr>
          </a:p>
          <a:p>
            <a:pPr eaLnBrk="1" hangingPunct="1"/>
            <a:r>
              <a:rPr lang="en-US" sz="2400" b="1" i="1" u="sng" dirty="0">
                <a:latin typeface="VNI-Times"/>
                <a:cs typeface="VNI-Times"/>
              </a:rPr>
              <a:t>PSA </a:t>
            </a:r>
            <a:r>
              <a:rPr lang="en-US" sz="2400" b="1" i="1" u="sng" dirty="0" err="1">
                <a:latin typeface="VNI-Times"/>
                <a:cs typeface="VNI-Times"/>
              </a:rPr>
              <a:t>cao</a:t>
            </a:r>
            <a:r>
              <a:rPr lang="en-US" sz="2400" b="1" i="1" u="sng" dirty="0">
                <a:latin typeface="VNI-Times"/>
                <a:cs typeface="VNI-Times"/>
              </a:rPr>
              <a:t>: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Hieän</a:t>
            </a:r>
            <a:r>
              <a:rPr lang="en-US" sz="2400" dirty="0">
                <a:latin typeface="VNI-Times"/>
                <a:cs typeface="VNI-Times"/>
              </a:rPr>
              <a:t> nay </a:t>
            </a:r>
            <a:r>
              <a:rPr lang="en-US" sz="2400" dirty="0" err="1">
                <a:latin typeface="VNI-Times"/>
                <a:cs typeface="VNI-Times"/>
              </a:rPr>
              <a:t>chöa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thaáy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tieâu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chuaån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naøo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laø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ung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</a:t>
            </a:r>
            <a:r>
              <a:rPr lang="en-US" sz="2400" dirty="0">
                <a:latin typeface="VNI-Times"/>
                <a:cs typeface="VNI-Times"/>
              </a:rPr>
              <a:t> </a:t>
            </a: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PSA &gt; 4 </a:t>
            </a:r>
            <a:r>
              <a:rPr lang="en-US" sz="2400" dirty="0" err="1">
                <a:latin typeface="VNI-Times"/>
                <a:cs typeface="VNI-Times"/>
              </a:rPr>
              <a:t>ng</a:t>
            </a:r>
            <a:r>
              <a:rPr lang="en-US" sz="2400" dirty="0">
                <a:latin typeface="VNI-Times"/>
                <a:cs typeface="VNI-Times"/>
              </a:rPr>
              <a:t>/ml </a:t>
            </a:r>
            <a:r>
              <a:rPr lang="en-US" sz="2400" dirty="0" err="1">
                <a:latin typeface="VNI-Times"/>
                <a:cs typeface="VNI-Times"/>
              </a:rPr>
              <a:t>ñöôïc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laø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cao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nhöng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nhieàu</a:t>
            </a:r>
            <a:r>
              <a:rPr lang="en-US" sz="2400" dirty="0">
                <a:latin typeface="VNI-Times"/>
                <a:cs typeface="VNI-Times"/>
              </a:rPr>
              <a:t> BN </a:t>
            </a:r>
            <a:r>
              <a:rPr lang="en-US" sz="2400" dirty="0" err="1">
                <a:latin typeface="VNI-Times"/>
                <a:cs typeface="VNI-Times"/>
              </a:rPr>
              <a:t>phaùt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hieän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ung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vôùi</a:t>
            </a:r>
            <a:r>
              <a:rPr lang="en-US" sz="2400" dirty="0">
                <a:latin typeface="VNI-Times"/>
                <a:cs typeface="VNI-Times"/>
              </a:rPr>
              <a:t> PSA </a:t>
            </a:r>
            <a:r>
              <a:rPr lang="en-US" sz="2400" dirty="0" err="1">
                <a:latin typeface="VNI-Times"/>
                <a:cs typeface="VNI-Times"/>
              </a:rPr>
              <a:t>thaáp</a:t>
            </a:r>
            <a:r>
              <a:rPr lang="en-US" sz="2400" dirty="0">
                <a:latin typeface="VNI-Times"/>
                <a:cs typeface="VNI-Times"/>
              </a:rPr>
              <a:t>. </a:t>
            </a: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PSA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theå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taêng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cao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trong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böôùu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laønh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vieâm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sau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khi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thaêm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khaùm</a:t>
            </a:r>
            <a:r>
              <a:rPr lang="en-US" sz="2400" dirty="0">
                <a:latin typeface="VNI-Times"/>
                <a:cs typeface="VNI-Times"/>
              </a:rPr>
              <a:t> HM hay </a:t>
            </a:r>
            <a:r>
              <a:rPr lang="en-US" sz="2400" dirty="0" err="1">
                <a:latin typeface="VNI-Times"/>
                <a:cs typeface="VNI-Times"/>
              </a:rPr>
              <a:t>sau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giao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hôïp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endParaRPr lang="en-US" sz="2400" dirty="0">
              <a:latin typeface="VNI-Times"/>
              <a:cs typeface="VNI-Times"/>
            </a:endParaRP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PSA </a:t>
            </a:r>
            <a:r>
              <a:rPr lang="en-US" sz="2400" dirty="0" err="1">
                <a:latin typeface="VNI-Times"/>
                <a:cs typeface="VNI-Times"/>
              </a:rPr>
              <a:t>töø</a:t>
            </a:r>
            <a:r>
              <a:rPr lang="en-US" sz="2400" dirty="0">
                <a:latin typeface="VNI-Times"/>
                <a:cs typeface="VNI-Times"/>
              </a:rPr>
              <a:t> 	0-0,5 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6.6% </a:t>
            </a:r>
            <a:r>
              <a:rPr lang="en-US" sz="2400" dirty="0" err="1">
                <a:latin typeface="VNI-Times"/>
                <a:cs typeface="VNI-Times"/>
              </a:rPr>
              <a:t>ung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</a:t>
            </a:r>
            <a:endParaRPr lang="en-US" sz="2400" dirty="0">
              <a:latin typeface="VNI-Times"/>
              <a:cs typeface="VNI-Times"/>
            </a:endParaRP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		0,6-1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10.1% </a:t>
            </a:r>
            <a:r>
              <a:rPr lang="en-US" sz="2400" dirty="0" err="1">
                <a:latin typeface="VNI-Times"/>
                <a:cs typeface="VNI-Times"/>
              </a:rPr>
              <a:t>ung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</a:t>
            </a:r>
            <a:r>
              <a:rPr lang="en-US" sz="2400" dirty="0">
                <a:latin typeface="VNI-Times"/>
                <a:cs typeface="VNI-Times"/>
              </a:rPr>
              <a:t>  </a:t>
            </a: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		1,1-2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17% </a:t>
            </a:r>
            <a:r>
              <a:rPr lang="en-US" sz="2400" dirty="0" err="1">
                <a:latin typeface="VNI-Times"/>
                <a:cs typeface="VNI-Times"/>
              </a:rPr>
              <a:t>ung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</a:t>
            </a:r>
            <a:endParaRPr lang="en-US" sz="2400" dirty="0">
              <a:latin typeface="VNI-Times"/>
              <a:cs typeface="VNI-Times"/>
            </a:endParaRP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		2,1-3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 23.9% </a:t>
            </a:r>
            <a:r>
              <a:rPr lang="en-US" sz="2400" dirty="0" err="1">
                <a:latin typeface="VNI-Times"/>
                <a:cs typeface="VNI-Times"/>
              </a:rPr>
              <a:t>ung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</a:t>
            </a:r>
            <a:endParaRPr lang="en-US" sz="2400" dirty="0">
              <a:latin typeface="VNI-Times"/>
              <a:cs typeface="VNI-Times"/>
            </a:endParaRP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		3,1- 4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 26.9% </a:t>
            </a:r>
            <a:r>
              <a:rPr lang="en-US" sz="2400" dirty="0" err="1">
                <a:latin typeface="VNI-Times"/>
                <a:cs typeface="VNI-Times"/>
              </a:rPr>
              <a:t>ung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</a:t>
            </a:r>
            <a:endParaRPr lang="en-US" sz="2400" dirty="0">
              <a:latin typeface="VNI-Times"/>
              <a:cs typeface="VNI-Times"/>
            </a:endParaRP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PSA </a:t>
            </a:r>
            <a:r>
              <a:rPr lang="en-US" sz="2400" dirty="0" err="1">
                <a:latin typeface="VNI-Times"/>
                <a:cs typeface="VNI-Times"/>
              </a:rPr>
              <a:t>töï</a:t>
            </a:r>
            <a:r>
              <a:rPr lang="en-US" sz="2400" dirty="0">
                <a:latin typeface="VNI-Times"/>
                <a:cs typeface="VNI-Times"/>
              </a:rPr>
              <a:t> do </a:t>
            </a:r>
            <a:r>
              <a:rPr lang="en-US" sz="2400" dirty="0" err="1">
                <a:latin typeface="VNI-Times"/>
                <a:cs typeface="VNI-Times"/>
              </a:rPr>
              <a:t>trong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ung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thöôøng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thaáp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731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0" y="914400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 b="1" i="1" dirty="0">
                <a:latin typeface="VNI-Times"/>
                <a:cs typeface="VNI-Times"/>
              </a:rPr>
              <a:t>Phosphatase </a:t>
            </a:r>
            <a:r>
              <a:rPr lang="en-US" sz="2400" b="1" i="1" dirty="0" err="1">
                <a:latin typeface="VNI-Times"/>
                <a:cs typeface="VNI-Times"/>
              </a:rPr>
              <a:t>alkalin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thöôøng</a:t>
            </a:r>
            <a:r>
              <a:rPr lang="en-US" sz="2400" dirty="0">
                <a:latin typeface="VNI-Times"/>
                <a:cs typeface="VNI-Times"/>
              </a:rPr>
              <a:t>  </a:t>
            </a:r>
            <a:r>
              <a:rPr lang="en-US" sz="2400" dirty="0" err="1">
                <a:latin typeface="VNI-Times"/>
                <a:cs typeface="VNI-Times"/>
              </a:rPr>
              <a:t>taêng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cao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trong</a:t>
            </a:r>
            <a:r>
              <a:rPr lang="en-US" sz="2400" dirty="0">
                <a:latin typeface="VNI-Times"/>
                <a:cs typeface="VNI-Times"/>
              </a:rPr>
              <a:t> di </a:t>
            </a:r>
            <a:r>
              <a:rPr lang="en-US" sz="2400" dirty="0" err="1">
                <a:latin typeface="VNI-Times"/>
                <a:cs typeface="VNI-Times"/>
              </a:rPr>
              <a:t>caên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xöông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i="1" dirty="0" err="1">
                <a:latin typeface="VNI-Times"/>
                <a:cs typeface="VNI-Times"/>
              </a:rPr>
              <a:t>Xaï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hình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xöông</a:t>
            </a:r>
            <a:endParaRPr lang="en-US" sz="2400" b="1" i="1" dirty="0">
              <a:latin typeface="VNI-Times"/>
              <a:cs typeface="VNI-Times"/>
            </a:endParaRPr>
          </a:p>
          <a:p>
            <a:pPr eaLnBrk="1" hangingPunct="1"/>
            <a:r>
              <a:rPr lang="en-US" sz="2400" b="1" i="1" dirty="0" err="1">
                <a:latin typeface="VNI-Times"/>
                <a:cs typeface="VNI-Times"/>
              </a:rPr>
              <a:t>Sieâu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aâm</a:t>
            </a:r>
            <a:r>
              <a:rPr lang="en-US" sz="2400" b="1" i="1" dirty="0">
                <a:latin typeface="VNI-Times"/>
                <a:cs typeface="VNI-Times"/>
              </a:rPr>
              <a:t> TLT qua </a:t>
            </a:r>
            <a:r>
              <a:rPr lang="en-US" sz="2400" b="1" i="1" dirty="0" err="1">
                <a:latin typeface="VNI-Times"/>
                <a:cs typeface="VNI-Times"/>
              </a:rPr>
              <a:t>tröïc</a:t>
            </a:r>
            <a:r>
              <a:rPr lang="en-US" sz="2400" b="1" i="1" dirty="0">
                <a:latin typeface="VNI-Times"/>
                <a:cs typeface="VNI-Times"/>
              </a:rPr>
              <a:t> </a:t>
            </a:r>
            <a:r>
              <a:rPr lang="en-US" sz="2400" b="1" i="1" dirty="0" err="1">
                <a:latin typeface="VNI-Times"/>
                <a:cs typeface="VNI-Times"/>
              </a:rPr>
              <a:t>traøng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giuùp</a:t>
            </a:r>
            <a:r>
              <a:rPr lang="en-US" sz="2400" dirty="0">
                <a:latin typeface="VNI-Times"/>
                <a:cs typeface="VNI-Times"/>
              </a:rPr>
              <a:t> biopsy TLT </a:t>
            </a:r>
            <a:r>
              <a:rPr lang="en-US" sz="2400" dirty="0" err="1">
                <a:latin typeface="VNI-Times"/>
                <a:cs typeface="VNI-Times"/>
              </a:rPr>
              <a:t>chính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xaùc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hôn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vaø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giuùp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tìm</a:t>
            </a:r>
            <a:r>
              <a:rPr lang="en-US" sz="2400" dirty="0">
                <a:latin typeface="VNI-Times"/>
                <a:cs typeface="VNI-Times"/>
              </a:rPr>
              <a:t> sang </a:t>
            </a:r>
            <a:r>
              <a:rPr lang="en-US" sz="2400" dirty="0" err="1">
                <a:latin typeface="VNI-Times"/>
                <a:cs typeface="VNI-Times"/>
              </a:rPr>
              <a:t>thöông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nghi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ngôø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ung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thö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i="1" dirty="0">
                <a:latin typeface="VNI-Times"/>
                <a:cs typeface="VNI-Times"/>
              </a:rPr>
              <a:t>CT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giuùp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ñaùnh</a:t>
            </a:r>
            <a:r>
              <a:rPr lang="en-US" sz="2400" dirty="0">
                <a:latin typeface="VNI-Times"/>
                <a:cs typeface="VNI-Times"/>
              </a:rPr>
              <a:t> TLT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bò</a:t>
            </a:r>
            <a:r>
              <a:rPr lang="en-US" sz="2400" dirty="0">
                <a:latin typeface="VNI-Times"/>
                <a:cs typeface="VNI-Times"/>
              </a:rPr>
              <a:t> u </a:t>
            </a:r>
            <a:r>
              <a:rPr lang="en-US" sz="2400" dirty="0" err="1">
                <a:latin typeface="VNI-Times"/>
                <a:cs typeface="VNI-Times"/>
              </a:rPr>
              <a:t>xaâm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nhaäp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khoûi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voû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boïc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vaø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giuùp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tìm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haïch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vuøng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i="1" dirty="0">
                <a:latin typeface="VNI-Times"/>
                <a:cs typeface="VNI-Times"/>
              </a:rPr>
              <a:t>MRI </a:t>
            </a:r>
            <a:r>
              <a:rPr lang="en-US" sz="2400" dirty="0" err="1">
                <a:latin typeface="VNI-Times"/>
                <a:cs typeface="VNI-Times"/>
              </a:rPr>
              <a:t>ñöôïc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cho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laø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chính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xaùc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hôn</a:t>
            </a:r>
            <a:r>
              <a:rPr lang="en-US" sz="2400" dirty="0">
                <a:latin typeface="VNI-Times"/>
                <a:cs typeface="VNI-Times"/>
              </a:rPr>
              <a:t> CT </a:t>
            </a:r>
            <a:r>
              <a:rPr lang="en-US" sz="2400" dirty="0" err="1">
                <a:latin typeface="VNI-Times"/>
                <a:cs typeface="VNI-Times"/>
              </a:rPr>
              <a:t>nhöng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vôùi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chaån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ñoaùn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aâm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tính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thì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theå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phaûi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xem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laïi</a:t>
            </a:r>
            <a:endParaRPr lang="en-US" sz="2400" dirty="0">
              <a:latin typeface="VNI-Times"/>
              <a:cs typeface="VNI-Times"/>
            </a:endParaRPr>
          </a:p>
          <a:p>
            <a:pPr eaLnBrk="1" hangingPunct="1"/>
            <a:r>
              <a:rPr lang="en-US" sz="2400" b="1" i="1" dirty="0">
                <a:latin typeface="VNI-Times"/>
                <a:cs typeface="VNI-Times"/>
              </a:rPr>
              <a:t>PET (positron emission tomography)</a:t>
            </a:r>
            <a:endParaRPr lang="en-US" sz="2400" dirty="0">
              <a:latin typeface="VNI-Times"/>
              <a:cs typeface="VNI-Times"/>
            </a:endParaRPr>
          </a:p>
          <a:p>
            <a:pPr eaLnBrk="1" hangingPunct="1"/>
            <a:r>
              <a:rPr lang="en-US" sz="2400" dirty="0">
                <a:latin typeface="VNI-Times"/>
                <a:cs typeface="VNI-Time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83454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228600" y="838200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 b="1" dirty="0">
                <a:latin typeface="VNI-Times"/>
                <a:cs typeface="VNI-Times"/>
              </a:rPr>
              <a:t>ÑIEÀU TRÒ UNG THÖ TIEÀN LIEÄT TUYEÁN</a:t>
            </a:r>
          </a:p>
          <a:p>
            <a:pPr eaLnBrk="1" hangingPunct="1"/>
            <a:endParaRPr lang="en-US" sz="2400" b="1" i="1" dirty="0">
              <a:latin typeface="VNI-Times"/>
              <a:cs typeface="VNI-Times"/>
            </a:endParaRPr>
          </a:p>
          <a:p>
            <a:pPr eaLnBrk="1" hangingPunct="1"/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Ñieàu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trò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trì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hoaõn</a:t>
            </a:r>
            <a:r>
              <a:rPr lang="en-US" sz="2400" b="1" i="1" dirty="0">
                <a:latin typeface="VNI-Times"/>
                <a:cs typeface="VNI-Times"/>
              </a:rPr>
              <a:t>: </a:t>
            </a:r>
            <a:r>
              <a:rPr lang="en-US" sz="2400" dirty="0">
                <a:latin typeface="VNI-Times"/>
                <a:cs typeface="VNI-Times"/>
              </a:rPr>
              <a:t>K </a:t>
            </a:r>
            <a:r>
              <a:rPr lang="en-US" sz="2400" dirty="0" err="1">
                <a:latin typeface="VNI-Times"/>
                <a:cs typeface="VNI-Times"/>
              </a:rPr>
              <a:t>coøn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khu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truù</a:t>
            </a:r>
            <a:r>
              <a:rPr lang="en-US" sz="2400" dirty="0">
                <a:latin typeface="VNI-Times"/>
                <a:cs typeface="VNI-Times"/>
              </a:rPr>
              <a:t>: </a:t>
            </a:r>
            <a:r>
              <a:rPr lang="en-US" sz="2400" dirty="0" err="1">
                <a:latin typeface="VNI-Times"/>
                <a:cs typeface="VNI-Times"/>
              </a:rPr>
              <a:t>giai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ñoïan</a:t>
            </a:r>
            <a:r>
              <a:rPr lang="en-US" sz="2400" dirty="0">
                <a:latin typeface="VNI-Times"/>
                <a:cs typeface="VNI-Times"/>
              </a:rPr>
              <a:t> 1a </a:t>
            </a:r>
            <a:r>
              <a:rPr lang="en-US" sz="2400" dirty="0" err="1">
                <a:latin typeface="VNI-Times"/>
                <a:cs typeface="VNI-Times"/>
              </a:rPr>
              <a:t>vôùi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bieät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hoùa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toát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khoâng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trieäu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chöùng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vôùi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ñôøi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soáng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coøn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laïi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döôùi</a:t>
            </a:r>
            <a:r>
              <a:rPr lang="en-US" sz="2400" dirty="0">
                <a:latin typeface="VNI-Times"/>
                <a:cs typeface="VNI-Times"/>
              </a:rPr>
              <a:t> 10 </a:t>
            </a:r>
            <a:r>
              <a:rPr lang="en-US" sz="2400" dirty="0" err="1">
                <a:latin typeface="VNI-Times"/>
                <a:cs typeface="VNI-Times"/>
              </a:rPr>
              <a:t>naêm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Caét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tieàn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lieät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tuyeán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toaøn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phaàn</a:t>
            </a:r>
            <a:r>
              <a:rPr lang="en-US" sz="2400" dirty="0">
                <a:latin typeface="VNI-Times"/>
                <a:cs typeface="VNI-Times"/>
              </a:rPr>
              <a:t>: K </a:t>
            </a:r>
            <a:r>
              <a:rPr lang="en-US" sz="2400" dirty="0" err="1">
                <a:latin typeface="VNI-Times"/>
                <a:cs typeface="VNI-Times"/>
              </a:rPr>
              <a:t>coøn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khu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truù,vôùi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ñôøi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soáng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coøn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laïi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daøi</a:t>
            </a:r>
            <a:r>
              <a:rPr lang="en-US" sz="2400" dirty="0">
                <a:latin typeface="VNI-Times"/>
                <a:cs typeface="VNI-Times"/>
              </a:rPr>
              <a:t> (T1b-T2, Nx-N0, M0). </a:t>
            </a:r>
            <a:r>
              <a:rPr lang="en-US" sz="2400" dirty="0" err="1">
                <a:latin typeface="VNI-Times"/>
                <a:cs typeface="VNI-Times"/>
              </a:rPr>
              <a:t>Ngoaøi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ra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theå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caân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nhaéc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aùp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duïng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cho</a:t>
            </a:r>
            <a:r>
              <a:rPr lang="en-US" sz="2400" dirty="0">
                <a:latin typeface="VNI-Times"/>
                <a:cs typeface="VNI-Times"/>
              </a:rPr>
              <a:t> BN </a:t>
            </a:r>
            <a:r>
              <a:rPr lang="en-US" sz="2400" b="1" i="1" dirty="0">
                <a:latin typeface="VNI-Times"/>
                <a:cs typeface="VNI-Times"/>
              </a:rPr>
              <a:t>g/</a:t>
            </a:r>
            <a:r>
              <a:rPr lang="en-US" sz="2400" b="1" i="1" dirty="0" err="1">
                <a:latin typeface="VNI-Times"/>
                <a:cs typeface="VNI-Times"/>
              </a:rPr>
              <a:t>ñoïan</a:t>
            </a:r>
            <a:r>
              <a:rPr lang="en-US" sz="2400" b="1" i="1" dirty="0">
                <a:latin typeface="VNI-Times"/>
                <a:cs typeface="VNI-Times"/>
              </a:rPr>
              <a:t> T3a, </a:t>
            </a:r>
            <a:r>
              <a:rPr lang="en-US" sz="2400" b="1" i="1" dirty="0" err="1">
                <a:latin typeface="VNI-Times"/>
                <a:cs typeface="VNI-Times"/>
              </a:rPr>
              <a:t>gleason</a:t>
            </a:r>
            <a:r>
              <a:rPr lang="en-US" sz="2400" b="1" i="1" dirty="0">
                <a:latin typeface="VNI-Times"/>
                <a:cs typeface="VNI-Times"/>
              </a:rPr>
              <a:t> &gt;8  </a:t>
            </a:r>
            <a:r>
              <a:rPr lang="en-US" sz="2400" b="1" i="1" dirty="0" err="1">
                <a:latin typeface="VNI-Times"/>
                <a:cs typeface="VNI-Times"/>
              </a:rPr>
              <a:t>vaø</a:t>
            </a:r>
            <a:r>
              <a:rPr lang="en-US" sz="2400" b="1" i="1" dirty="0">
                <a:latin typeface="VNI-Times"/>
                <a:cs typeface="VNI-Times"/>
              </a:rPr>
              <a:t> PSA&lt;20.</a:t>
            </a:r>
          </a:p>
        </p:txBody>
      </p:sp>
    </p:spTree>
    <p:extLst>
      <p:ext uri="{BB962C8B-B14F-4D97-AF65-F5344CB8AC3E}">
        <p14:creationId xmlns:p14="http://schemas.microsoft.com/office/powerpoint/2010/main" val="729643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37689" y="0"/>
            <a:ext cx="9144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 b="1" dirty="0">
                <a:latin typeface="VNI-Times"/>
                <a:cs typeface="VNI-Times"/>
              </a:rPr>
              <a:t>ÑIEÀU TRÒ UNG THÖ TIEÀN LIEÄT TUYEÁN</a:t>
            </a:r>
          </a:p>
          <a:p>
            <a:pPr eaLnBrk="1" hangingPunct="1"/>
            <a:endParaRPr lang="en-US" sz="2400" b="1" i="1" dirty="0">
              <a:latin typeface="VNI-Times"/>
              <a:cs typeface="VNI-Times"/>
            </a:endParaRPr>
          </a:p>
          <a:p>
            <a:pPr eaLnBrk="1" hangingPunct="1"/>
            <a:r>
              <a:rPr lang="en-US" sz="2400" b="1" i="1" u="sng" dirty="0" err="1">
                <a:solidFill>
                  <a:schemeClr val="bg2"/>
                </a:solidFill>
                <a:latin typeface="VNI-Times"/>
                <a:cs typeface="VNI-Times"/>
              </a:rPr>
              <a:t>Ñieàu</a:t>
            </a:r>
            <a:r>
              <a:rPr lang="en-US" sz="2400" b="1" i="1" u="sng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chemeClr val="bg2"/>
                </a:solidFill>
                <a:latin typeface="VNI-Times"/>
                <a:cs typeface="VNI-Times"/>
              </a:rPr>
              <a:t>trò</a:t>
            </a:r>
            <a:r>
              <a:rPr lang="en-US" sz="2400" b="1" i="1" u="sng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chemeClr val="bg2"/>
                </a:solidFill>
                <a:latin typeface="VNI-Times"/>
                <a:cs typeface="VNI-Times"/>
              </a:rPr>
              <a:t>trì</a:t>
            </a:r>
            <a:r>
              <a:rPr lang="en-US" sz="2400" b="1" i="1" u="sng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chemeClr val="bg2"/>
                </a:solidFill>
                <a:latin typeface="VNI-Times"/>
                <a:cs typeface="VNI-Times"/>
              </a:rPr>
              <a:t>hoaõn</a:t>
            </a:r>
            <a:r>
              <a:rPr lang="en-US" sz="2400" b="1" i="1" dirty="0">
                <a:solidFill>
                  <a:schemeClr val="bg2"/>
                </a:solidFill>
                <a:latin typeface="VNI-Times"/>
                <a:cs typeface="VNI-Times"/>
              </a:rPr>
              <a:t>: 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K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coøn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khu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truù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: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giai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ñoïan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1a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vôùi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bieät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hoùa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toát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,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khoâng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trieäu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chöùng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vôùi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ñôøi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soáng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coøn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laïi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döôùi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10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naêm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i="1" u="sng" dirty="0" err="1">
                <a:solidFill>
                  <a:schemeClr val="bg2"/>
                </a:solidFill>
                <a:latin typeface="VNI-Times"/>
                <a:cs typeface="VNI-Times"/>
              </a:rPr>
              <a:t>Caét</a:t>
            </a:r>
            <a:r>
              <a:rPr lang="en-US" sz="2400" b="1" i="1" u="sng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chemeClr val="bg2"/>
                </a:solidFill>
                <a:latin typeface="VNI-Times"/>
                <a:cs typeface="VNI-Times"/>
              </a:rPr>
              <a:t>tieàn</a:t>
            </a:r>
            <a:r>
              <a:rPr lang="en-US" sz="2400" b="1" i="1" u="sng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chemeClr val="bg2"/>
                </a:solidFill>
                <a:latin typeface="VNI-Times"/>
                <a:cs typeface="VNI-Times"/>
              </a:rPr>
              <a:t>lieät</a:t>
            </a:r>
            <a:r>
              <a:rPr lang="en-US" sz="2400" b="1" i="1" u="sng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chemeClr val="bg2"/>
                </a:solidFill>
                <a:latin typeface="VNI-Times"/>
                <a:cs typeface="VNI-Times"/>
              </a:rPr>
              <a:t>tuyeán</a:t>
            </a:r>
            <a:r>
              <a:rPr lang="en-US" sz="2400" b="1" i="1" u="sng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chemeClr val="bg2"/>
                </a:solidFill>
                <a:latin typeface="VNI-Times"/>
                <a:cs typeface="VNI-Times"/>
              </a:rPr>
              <a:t>toaøn</a:t>
            </a:r>
            <a:r>
              <a:rPr lang="en-US" sz="2400" b="1" i="1" u="sng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chemeClr val="bg2"/>
                </a:solidFill>
                <a:latin typeface="VNI-Times"/>
                <a:cs typeface="VNI-Times"/>
              </a:rPr>
              <a:t>phaàn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: K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coøn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khu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truù,vôùi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ñôøi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soáng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coøn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laïi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daøi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(T1b-T2, Nx-N0, M0).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Ngoaøi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ra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coù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theå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caân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nhaéc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aùp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duïng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cho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BN g/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ñoïan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T3a,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gleason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&gt;8  </a:t>
            </a:r>
            <a:r>
              <a:rPr lang="en-US" sz="2400" dirty="0" err="1">
                <a:solidFill>
                  <a:schemeClr val="bg2"/>
                </a:solidFill>
                <a:latin typeface="VNI-Times"/>
                <a:cs typeface="VNI-Times"/>
              </a:rPr>
              <a:t>vaø</a:t>
            </a:r>
            <a:r>
              <a:rPr lang="en-US" sz="2400" dirty="0">
                <a:solidFill>
                  <a:schemeClr val="bg2"/>
                </a:solidFill>
                <a:latin typeface="VNI-Times"/>
                <a:cs typeface="VNI-Times"/>
              </a:rPr>
              <a:t> PSA&lt;20.</a:t>
            </a:r>
          </a:p>
          <a:p>
            <a:pPr eaLnBrk="1" hangingPunct="1"/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Xaï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trò</a:t>
            </a:r>
            <a:r>
              <a:rPr lang="en-US" sz="2400" b="1" i="1" dirty="0">
                <a:latin typeface="VNI-Times"/>
                <a:cs typeface="VNI-Times"/>
              </a:rPr>
              <a:t>:</a:t>
            </a:r>
            <a:r>
              <a:rPr lang="en-US" sz="2400" dirty="0">
                <a:latin typeface="VNI-Times"/>
                <a:cs typeface="VNI-Times"/>
              </a:rPr>
              <a:t> BN K </a:t>
            </a:r>
            <a:r>
              <a:rPr lang="en-US" sz="2400" dirty="0" err="1">
                <a:latin typeface="VNI-Times"/>
                <a:cs typeface="VNI-Times"/>
              </a:rPr>
              <a:t>coøn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khu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truù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vaø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khoâng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chòu</a:t>
            </a:r>
            <a:r>
              <a:rPr lang="en-US" sz="2400" dirty="0">
                <a:latin typeface="VNI-Times"/>
                <a:cs typeface="VNI-Times"/>
              </a:rPr>
              <a:t> PT,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theå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aùp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duïng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ngay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sau</a:t>
            </a:r>
            <a:r>
              <a:rPr lang="en-US" sz="2400" dirty="0">
                <a:latin typeface="VNI-Times"/>
                <a:cs typeface="VNI-Times"/>
              </a:rPr>
              <a:t>  </a:t>
            </a:r>
            <a:r>
              <a:rPr lang="en-US" sz="2400" dirty="0" err="1">
                <a:solidFill>
                  <a:srgbClr val="00B050"/>
                </a:solidFill>
                <a:latin typeface="VNI-Times"/>
                <a:cs typeface="VNI-Times"/>
              </a:rPr>
              <a:t>moå</a:t>
            </a:r>
            <a:r>
              <a:rPr lang="en-US" sz="2400" dirty="0">
                <a:solidFill>
                  <a:srgbClr val="00B050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VNI-Times"/>
                <a:cs typeface="VNI-Times"/>
              </a:rPr>
              <a:t>khi</a:t>
            </a:r>
            <a:r>
              <a:rPr lang="en-US" sz="2400" dirty="0">
                <a:solidFill>
                  <a:srgbClr val="00B050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VNI-Times"/>
                <a:cs typeface="VNI-Times"/>
              </a:rPr>
              <a:t>böôùu</a:t>
            </a:r>
            <a:r>
              <a:rPr lang="en-US" sz="2400" dirty="0">
                <a:solidFill>
                  <a:srgbClr val="00B050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VNI-Times"/>
                <a:cs typeface="VNI-Times"/>
              </a:rPr>
              <a:t>ôû</a:t>
            </a:r>
            <a:r>
              <a:rPr lang="en-US" sz="2400" dirty="0">
                <a:solidFill>
                  <a:srgbClr val="00B050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VNI-Times"/>
                <a:cs typeface="VNI-Times"/>
              </a:rPr>
              <a:t>giai</a:t>
            </a:r>
            <a:r>
              <a:rPr lang="en-US" sz="2400" dirty="0">
                <a:solidFill>
                  <a:srgbClr val="00B050"/>
                </a:solidFill>
                <a:latin typeface="VNI-Times"/>
                <a:cs typeface="VNI-Times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VNI-Times"/>
                <a:cs typeface="VNI-Times"/>
              </a:rPr>
              <a:t>ñoïan</a:t>
            </a:r>
            <a:r>
              <a:rPr lang="en-US" sz="2400" dirty="0">
                <a:solidFill>
                  <a:srgbClr val="00B050"/>
                </a:solidFill>
                <a:latin typeface="VNI-Times"/>
                <a:cs typeface="VNI-Times"/>
              </a:rPr>
              <a:t> T3N0M0 </a:t>
            </a:r>
            <a:r>
              <a:rPr lang="en-US" sz="2400" dirty="0">
                <a:latin typeface="VNI-Times"/>
                <a:cs typeface="VNI-Times"/>
              </a:rPr>
              <a:t>hay </a:t>
            </a:r>
            <a:r>
              <a:rPr lang="en-US" sz="2400" dirty="0" err="1">
                <a:latin typeface="VNI-Times"/>
                <a:cs typeface="VNI-Times"/>
              </a:rPr>
              <a:t>aùp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duïng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khi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böôùu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ôûù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giai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ñoaïn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tieán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xa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caàn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lieäu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phaùp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phoái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hôïp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vôùi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noäi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tieát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Noäi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tieát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toá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trò</a:t>
            </a:r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  <a:latin typeface="VNI-Times"/>
                <a:cs typeface="VNI-Times"/>
              </a:rPr>
              <a:t>lieäu</a:t>
            </a:r>
            <a:r>
              <a:rPr lang="en-US" sz="2400" b="1" i="1" dirty="0">
                <a:latin typeface="VNI-Times"/>
                <a:cs typeface="VNI-Times"/>
              </a:rPr>
              <a:t>:</a:t>
            </a:r>
            <a:r>
              <a:rPr lang="en-US" sz="2400" dirty="0">
                <a:latin typeface="VNI-Times"/>
                <a:cs typeface="VNI-Times"/>
              </a:rPr>
              <a:t> K </a:t>
            </a:r>
            <a:r>
              <a:rPr lang="en-US" sz="2400" dirty="0" err="1">
                <a:latin typeface="VNI-Times"/>
                <a:cs typeface="VNI-Times"/>
              </a:rPr>
              <a:t>tieán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trieån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xa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nhaèm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muïc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ñích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giaûm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trieäu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chöùng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caûi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thieän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chaát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löôïng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soáng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/>
            <a:r>
              <a:rPr lang="en-US" sz="2400" b="1" i="1" u="sng" dirty="0">
                <a:solidFill>
                  <a:srgbClr val="FF0000"/>
                </a:solidFill>
                <a:latin typeface="VNI-Times"/>
                <a:cs typeface="VNI-Times"/>
              </a:rPr>
              <a:t>Chemotherapy:</a:t>
            </a:r>
            <a:r>
              <a:rPr lang="en-US" sz="2400" b="1" i="1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dirty="0">
                <a:latin typeface="VNI-Times"/>
                <a:cs typeface="VNI-Times"/>
              </a:rPr>
              <a:t>CRPC</a:t>
            </a:r>
            <a:endParaRPr lang="en-US" sz="2400" b="1" i="1" u="sng" dirty="0">
              <a:latin typeface="VNI-Times"/>
              <a:cs typeface="VNI-Times"/>
            </a:endParaRPr>
          </a:p>
        </p:txBody>
      </p:sp>
    </p:spTree>
    <p:extLst>
      <p:ext uri="{BB962C8B-B14F-4D97-AF65-F5344CB8AC3E}">
        <p14:creationId xmlns:p14="http://schemas.microsoft.com/office/powerpoint/2010/main" val="157026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0" y="0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 b="1" i="1" u="sng" dirty="0">
                <a:latin typeface="VNI-Times"/>
                <a:cs typeface="VNI-Times"/>
              </a:rPr>
              <a:t>Theo </a:t>
            </a:r>
            <a:r>
              <a:rPr lang="en-US" sz="2400" b="1" i="1" u="sng" dirty="0" err="1">
                <a:latin typeface="VNI-Times"/>
                <a:cs typeface="VNI-Times"/>
              </a:rPr>
              <a:t>doõi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sau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ñieàu</a:t>
            </a:r>
            <a:r>
              <a:rPr lang="en-US" sz="2400" b="1" i="1" u="sng" dirty="0">
                <a:latin typeface="VNI-Times"/>
                <a:cs typeface="VNI-Times"/>
              </a:rPr>
              <a:t> </a:t>
            </a:r>
            <a:r>
              <a:rPr lang="en-US" sz="2400" b="1" i="1" u="sng" dirty="0" err="1">
                <a:latin typeface="VNI-Times"/>
                <a:cs typeface="VNI-Times"/>
              </a:rPr>
              <a:t>trò</a:t>
            </a:r>
            <a:endParaRPr lang="en-US" sz="2400" b="1" i="1" u="sng" dirty="0">
              <a:latin typeface="VNI-Times"/>
              <a:cs typeface="VNI-Times"/>
            </a:endParaRPr>
          </a:p>
          <a:p>
            <a:pPr eaLnBrk="1" hangingPunct="1"/>
            <a:endParaRPr lang="en-US" sz="2400" dirty="0">
              <a:latin typeface="VNI-Times"/>
              <a:cs typeface="VNI-Times"/>
            </a:endParaRPr>
          </a:p>
          <a:p>
            <a:pPr eaLnBrk="1" hangingPunct="1">
              <a:buFont typeface="Wingdings" charset="0"/>
              <a:buChar char="Ø"/>
            </a:pPr>
            <a:r>
              <a:rPr lang="en-US" sz="2400" dirty="0">
                <a:latin typeface="VNI-Times"/>
                <a:cs typeface="VNI-Times"/>
              </a:rPr>
              <a:t>BN </a:t>
            </a:r>
            <a:r>
              <a:rPr lang="en-US" sz="2400" dirty="0" err="1">
                <a:latin typeface="VNI-Times"/>
                <a:cs typeface="VNI-Times"/>
              </a:rPr>
              <a:t>khoâng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trieäu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chöùng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thì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taùi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khaùm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moãi</a:t>
            </a:r>
            <a:r>
              <a:rPr lang="en-US" sz="2400" dirty="0">
                <a:latin typeface="VNI-Times"/>
                <a:cs typeface="VNI-Times"/>
              </a:rPr>
              <a:t> 3, 6 </a:t>
            </a:r>
            <a:r>
              <a:rPr lang="en-US" sz="2400" dirty="0" err="1">
                <a:latin typeface="VNI-Times"/>
                <a:cs typeface="VNI-Times"/>
              </a:rPr>
              <a:t>vaø</a:t>
            </a:r>
            <a:r>
              <a:rPr lang="en-US" sz="2400" dirty="0">
                <a:latin typeface="VNI-Times"/>
                <a:cs typeface="VNI-Times"/>
              </a:rPr>
              <a:t> 12 </a:t>
            </a:r>
            <a:r>
              <a:rPr lang="en-US" sz="2400" dirty="0" err="1">
                <a:latin typeface="VNI-Times"/>
                <a:cs typeface="VNI-Times"/>
              </a:rPr>
              <a:t>thaùng</a:t>
            </a:r>
            <a:r>
              <a:rPr lang="en-US" sz="2400" dirty="0">
                <a:latin typeface="VNI-Times"/>
                <a:cs typeface="VNI-Times"/>
              </a:rPr>
              <a:t>. </a:t>
            </a:r>
            <a:r>
              <a:rPr lang="en-US" sz="2400" dirty="0" err="1">
                <a:latin typeface="VNI-Times"/>
                <a:cs typeface="VNI-Times"/>
              </a:rPr>
              <a:t>Moãi</a:t>
            </a:r>
            <a:r>
              <a:rPr lang="en-US" sz="2400" dirty="0">
                <a:latin typeface="VNI-Times"/>
                <a:cs typeface="VNI-Times"/>
              </a:rPr>
              <a:t> 6 </a:t>
            </a:r>
            <a:r>
              <a:rPr lang="en-US" sz="2400" dirty="0" err="1">
                <a:latin typeface="VNI-Times"/>
                <a:cs typeface="VNI-Times"/>
              </a:rPr>
              <a:t>thaùng</a:t>
            </a:r>
            <a:r>
              <a:rPr lang="en-US" sz="2400" dirty="0">
                <a:latin typeface="VNI-Times"/>
                <a:cs typeface="VNI-Times"/>
              </a:rPr>
              <a:t>/ </a:t>
            </a:r>
            <a:r>
              <a:rPr lang="en-US" sz="2400" dirty="0" err="1">
                <a:latin typeface="VNI-Times"/>
                <a:cs typeface="VNI-Times"/>
              </a:rPr>
              <a:t>laàn</a:t>
            </a:r>
            <a:r>
              <a:rPr lang="en-US" sz="2400" dirty="0">
                <a:latin typeface="VNI-Times"/>
                <a:cs typeface="VNI-Times"/>
              </a:rPr>
              <a:t> X 3 </a:t>
            </a:r>
            <a:r>
              <a:rPr lang="en-US" sz="2400" dirty="0" err="1">
                <a:latin typeface="VNI-Times"/>
                <a:cs typeface="VNI-Times"/>
              </a:rPr>
              <a:t>naêm</a:t>
            </a:r>
            <a:r>
              <a:rPr lang="en-US" sz="2400" dirty="0">
                <a:latin typeface="VNI-Times"/>
                <a:cs typeface="VNI-Times"/>
              </a:rPr>
              <a:t>, </a:t>
            </a:r>
            <a:r>
              <a:rPr lang="en-US" sz="2400" dirty="0" err="1">
                <a:latin typeface="VNI-Times"/>
                <a:cs typeface="VNI-Times"/>
              </a:rPr>
              <a:t>sau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ñoù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moãi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naêm</a:t>
            </a:r>
            <a:r>
              <a:rPr lang="en-US" sz="2400" dirty="0">
                <a:latin typeface="VNI-Times"/>
                <a:cs typeface="VNI-Times"/>
              </a:rPr>
              <a:t> 1 </a:t>
            </a:r>
            <a:r>
              <a:rPr lang="en-US" sz="2400" dirty="0" err="1">
                <a:latin typeface="VNI-Times"/>
                <a:cs typeface="VNI-Times"/>
              </a:rPr>
              <a:t>laàn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>
              <a:buFont typeface="Wingdings" charset="0"/>
              <a:buChar char="Ø"/>
            </a:pPr>
            <a:endParaRPr lang="en-US" sz="2400" dirty="0">
              <a:latin typeface="VNI-Times"/>
              <a:cs typeface="VNI-Times"/>
            </a:endParaRPr>
          </a:p>
          <a:p>
            <a:pPr eaLnBrk="1" hangingPunct="1">
              <a:buFont typeface="Wingdings" charset="0"/>
              <a:buChar char="Ø"/>
            </a:pPr>
            <a:r>
              <a:rPr lang="en-US" sz="2400" dirty="0" err="1">
                <a:latin typeface="VNI-Times"/>
                <a:cs typeface="VNI-Times"/>
              </a:rPr>
              <a:t>Sau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caét</a:t>
            </a:r>
            <a:r>
              <a:rPr lang="en-US" sz="2400" dirty="0">
                <a:latin typeface="VNI-Times"/>
                <a:cs typeface="VNI-Times"/>
              </a:rPr>
              <a:t> TLT </a:t>
            </a:r>
            <a:r>
              <a:rPr lang="en-US" sz="2400" dirty="0" err="1">
                <a:latin typeface="VNI-Times"/>
                <a:cs typeface="VNI-Times"/>
              </a:rPr>
              <a:t>toaøn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phaàn</a:t>
            </a:r>
            <a:r>
              <a:rPr lang="en-US" sz="2400" b="1" i="1" dirty="0">
                <a:solidFill>
                  <a:srgbClr val="FF0000"/>
                </a:solidFill>
                <a:latin typeface="VNI-Times"/>
                <a:cs typeface="VNI-Times"/>
              </a:rPr>
              <a:t>: PSA ≥0.2ng/</a:t>
            </a:r>
            <a:r>
              <a:rPr lang="en-US" sz="2400" b="1" i="1" dirty="0" err="1">
                <a:solidFill>
                  <a:srgbClr val="FF0000"/>
                </a:solidFill>
                <a:latin typeface="VNI-Times"/>
                <a:cs typeface="VNI-Times"/>
              </a:rPr>
              <a:t>ml</a:t>
            </a:r>
            <a:r>
              <a:rPr lang="en-US" sz="2400" b="1" i="1" dirty="0" err="1">
                <a:solidFill>
                  <a:srgbClr val="FF0000"/>
                </a:solidFill>
                <a:latin typeface="VNI-Times"/>
                <a:cs typeface="VNI-Times"/>
                <a:sym typeface="Wingdings" charset="0"/>
              </a:rPr>
              <a:t></a:t>
            </a:r>
            <a:r>
              <a:rPr lang="en-US" sz="2400" b="1" i="1" dirty="0" err="1">
                <a:solidFill>
                  <a:srgbClr val="FF0000"/>
                </a:solidFill>
                <a:latin typeface="VNI-Times"/>
                <a:cs typeface="VNI-Times"/>
              </a:rPr>
              <a:t>soùt</a:t>
            </a:r>
            <a:r>
              <a:rPr lang="en-US" sz="2400" b="1" i="1" dirty="0">
                <a:solidFill>
                  <a:srgbClr val="FF0000"/>
                </a:solidFill>
                <a:latin typeface="VNI-Times"/>
                <a:cs typeface="VNI-Times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/>
                <a:cs typeface="VNI-Times"/>
              </a:rPr>
              <a:t>böôùu</a:t>
            </a:r>
            <a:r>
              <a:rPr lang="en-US" sz="2400" dirty="0">
                <a:latin typeface="VNI-Times"/>
                <a:cs typeface="VNI-Times"/>
              </a:rPr>
              <a:t>.</a:t>
            </a:r>
          </a:p>
          <a:p>
            <a:pPr eaLnBrk="1" hangingPunct="1">
              <a:buFont typeface="Wingdings" charset="0"/>
              <a:buChar char="Ø"/>
            </a:pPr>
            <a:endParaRPr lang="en-US" sz="2400" dirty="0">
              <a:latin typeface="VNI-Times"/>
              <a:cs typeface="VNI-Times"/>
            </a:endParaRPr>
          </a:p>
          <a:p>
            <a:pPr eaLnBrk="1" hangingPunct="1">
              <a:buFont typeface="Wingdings" charset="0"/>
              <a:buChar char="Ø"/>
            </a:pPr>
            <a:r>
              <a:rPr lang="en-US" sz="2400" dirty="0" err="1">
                <a:latin typeface="VNI-Times"/>
                <a:cs typeface="VNI-Times"/>
              </a:rPr>
              <a:t>Xaï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hình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xöông</a:t>
            </a:r>
            <a:r>
              <a:rPr lang="en-US" sz="2400" dirty="0">
                <a:latin typeface="VNI-Times"/>
                <a:cs typeface="VNI-Times"/>
              </a:rPr>
              <a:t>, CT, MRI </a:t>
            </a:r>
            <a:r>
              <a:rPr lang="en-US" sz="2400" dirty="0" err="1">
                <a:latin typeface="VNI-Times"/>
                <a:cs typeface="VNI-Times"/>
              </a:rPr>
              <a:t>thöôøng</a:t>
            </a:r>
            <a:r>
              <a:rPr lang="en-US" sz="2400" dirty="0">
                <a:latin typeface="VNI-Times"/>
                <a:cs typeface="VNI-Times"/>
              </a:rPr>
              <a:t> qui </a:t>
            </a:r>
            <a:r>
              <a:rPr lang="en-US" sz="2400" dirty="0" err="1">
                <a:latin typeface="VNI-Times"/>
                <a:cs typeface="VNI-Times"/>
              </a:rPr>
              <a:t>laø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khoâng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caàn</a:t>
            </a:r>
            <a:r>
              <a:rPr lang="en-US" sz="2400" dirty="0">
                <a:latin typeface="VNI-Times"/>
                <a:cs typeface="VNI-Times"/>
              </a:rPr>
              <a:t> </a:t>
            </a:r>
            <a:r>
              <a:rPr lang="en-US" sz="2400" dirty="0" err="1">
                <a:latin typeface="VNI-Times"/>
                <a:cs typeface="VNI-Times"/>
              </a:rPr>
              <a:t>thieát</a:t>
            </a:r>
            <a:r>
              <a:rPr lang="en-US" sz="2400" dirty="0">
                <a:latin typeface="VNI-Times"/>
                <a:cs typeface="VNI-Times"/>
              </a:rPr>
              <a:t>.</a:t>
            </a:r>
            <a:endParaRPr lang="vi-VN" sz="2400" dirty="0">
              <a:latin typeface="VNI-Times"/>
              <a:cs typeface="VNI-Times"/>
            </a:endParaRPr>
          </a:p>
          <a:p>
            <a:pPr eaLnBrk="1" hangingPunct="1"/>
            <a:r>
              <a:rPr lang="vi-VN" sz="2400" dirty="0">
                <a:latin typeface="VNI-Times"/>
                <a:cs typeface="VNI-Times"/>
              </a:rPr>
              <a:t>--------------------------------------------------------------------</a:t>
            </a:r>
            <a:endParaRPr lang="en-US" sz="2400" dirty="0">
              <a:latin typeface="VNI-Times"/>
              <a:cs typeface="VNI-Times"/>
            </a:endParaRPr>
          </a:p>
          <a:p>
            <a:pPr eaLnBrk="1" hangingPunct="1">
              <a:buFont typeface="Wingdings" charset="0"/>
              <a:buChar char="Ø"/>
            </a:pPr>
            <a:endParaRPr lang="en-US" sz="2400" b="1" i="1" u="sng" dirty="0">
              <a:latin typeface="VNI-Times"/>
              <a:cs typeface="VNI-Times"/>
            </a:endParaRPr>
          </a:p>
        </p:txBody>
      </p:sp>
    </p:spTree>
    <p:extLst>
      <p:ext uri="{BB962C8B-B14F-4D97-AF65-F5344CB8AC3E}">
        <p14:creationId xmlns:p14="http://schemas.microsoft.com/office/powerpoint/2010/main" val="130156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0102" y="3244334"/>
            <a:ext cx="1301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sng" dirty="0">
                <a:latin typeface="VNI-Times"/>
                <a:cs typeface="VNI-Times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770108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192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1" y="152400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609600" y="914400"/>
            <a:ext cx="10429875" cy="5562600"/>
          </a:xfrm>
        </p:spPr>
      </p:pic>
    </p:spTree>
    <p:extLst>
      <p:ext uri="{BB962C8B-B14F-4D97-AF65-F5344CB8AC3E}">
        <p14:creationId xmlns:p14="http://schemas.microsoft.com/office/powerpoint/2010/main" val="95906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838200" y="685800"/>
            <a:ext cx="11144250" cy="5943600"/>
          </a:xfrm>
        </p:spPr>
      </p:pic>
    </p:spTree>
    <p:extLst>
      <p:ext uri="{BB962C8B-B14F-4D97-AF65-F5344CB8AC3E}">
        <p14:creationId xmlns:p14="http://schemas.microsoft.com/office/powerpoint/2010/main" val="3663857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533400" y="838200"/>
            <a:ext cx="10144125" cy="5410200"/>
          </a:xfrm>
        </p:spPr>
      </p:pic>
    </p:spTree>
    <p:extLst>
      <p:ext uri="{BB962C8B-B14F-4D97-AF65-F5344CB8AC3E}">
        <p14:creationId xmlns:p14="http://schemas.microsoft.com/office/powerpoint/2010/main" val="1430937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609600" y="838200"/>
            <a:ext cx="10715625" cy="5715000"/>
          </a:xfrm>
        </p:spPr>
      </p:pic>
    </p:spTree>
    <p:extLst>
      <p:ext uri="{BB962C8B-B14F-4D97-AF65-F5344CB8AC3E}">
        <p14:creationId xmlns:p14="http://schemas.microsoft.com/office/powerpoint/2010/main" val="1553080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442" b="14442"/>
          <a:stretch>
            <a:fillRect/>
          </a:stretch>
        </p:blipFill>
        <p:spPr>
          <a:xfrm>
            <a:off x="457200" y="990600"/>
            <a:ext cx="8229600" cy="4389120"/>
          </a:xfrm>
        </p:spPr>
      </p:pic>
    </p:spTree>
    <p:extLst>
      <p:ext uri="{BB962C8B-B14F-4D97-AF65-F5344CB8AC3E}">
        <p14:creationId xmlns:p14="http://schemas.microsoft.com/office/powerpoint/2010/main" val="945289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685800" y="838200"/>
            <a:ext cx="10429875" cy="5562600"/>
          </a:xfrm>
        </p:spPr>
      </p:pic>
    </p:spTree>
    <p:extLst>
      <p:ext uri="{BB962C8B-B14F-4D97-AF65-F5344CB8AC3E}">
        <p14:creationId xmlns:p14="http://schemas.microsoft.com/office/powerpoint/2010/main" val="2061030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219200" y="381000"/>
            <a:ext cx="11610975" cy="6192520"/>
          </a:xfrm>
        </p:spPr>
      </p:pic>
    </p:spTree>
    <p:extLst>
      <p:ext uri="{BB962C8B-B14F-4D97-AF65-F5344CB8AC3E}">
        <p14:creationId xmlns:p14="http://schemas.microsoft.com/office/powerpoint/2010/main" val="19577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442" b="14442"/>
          <a:stretch>
            <a:fillRect/>
          </a:stretch>
        </p:blipFill>
        <p:spPr>
          <a:xfrm>
            <a:off x="0" y="1362980"/>
            <a:ext cx="9160160" cy="4885419"/>
          </a:xfrm>
        </p:spPr>
      </p:pic>
    </p:spTree>
    <p:extLst>
      <p:ext uri="{BB962C8B-B14F-4D97-AF65-F5344CB8AC3E}">
        <p14:creationId xmlns:p14="http://schemas.microsoft.com/office/powerpoint/2010/main" val="3061839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914400" y="762000"/>
            <a:ext cx="11058525" cy="5897880"/>
          </a:xfrm>
        </p:spPr>
      </p:pic>
    </p:spTree>
    <p:extLst>
      <p:ext uri="{BB962C8B-B14F-4D97-AF65-F5344CB8AC3E}">
        <p14:creationId xmlns:p14="http://schemas.microsoft.com/office/powerpoint/2010/main" val="780565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295400" y="304800"/>
            <a:ext cx="11725275" cy="6253480"/>
          </a:xfrm>
        </p:spPr>
      </p:pic>
    </p:spTree>
    <p:extLst>
      <p:ext uri="{BB962C8B-B14F-4D97-AF65-F5344CB8AC3E}">
        <p14:creationId xmlns:p14="http://schemas.microsoft.com/office/powerpoint/2010/main" val="3665642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600200" y="228600"/>
            <a:ext cx="12030075" cy="6416040"/>
          </a:xfrm>
        </p:spPr>
      </p:pic>
    </p:spTree>
    <p:extLst>
      <p:ext uri="{BB962C8B-B14F-4D97-AF65-F5344CB8AC3E}">
        <p14:creationId xmlns:p14="http://schemas.microsoft.com/office/powerpoint/2010/main" val="1641297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447800" y="228600"/>
            <a:ext cx="12201525" cy="6507480"/>
          </a:xfrm>
        </p:spPr>
      </p:pic>
    </p:spTree>
    <p:extLst>
      <p:ext uri="{BB962C8B-B14F-4D97-AF65-F5344CB8AC3E}">
        <p14:creationId xmlns:p14="http://schemas.microsoft.com/office/powerpoint/2010/main" val="354854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876300" y="533400"/>
            <a:ext cx="10858500" cy="5791200"/>
          </a:xfrm>
        </p:spPr>
      </p:pic>
    </p:spTree>
    <p:extLst>
      <p:ext uri="{BB962C8B-B14F-4D97-AF65-F5344CB8AC3E}">
        <p14:creationId xmlns:p14="http://schemas.microsoft.com/office/powerpoint/2010/main" val="2451972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793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762000" y="685800"/>
            <a:ext cx="10715625" cy="5715000"/>
          </a:xfrm>
        </p:spPr>
      </p:pic>
    </p:spTree>
    <p:extLst>
      <p:ext uri="{BB962C8B-B14F-4D97-AF65-F5344CB8AC3E}">
        <p14:creationId xmlns:p14="http://schemas.microsoft.com/office/powerpoint/2010/main" val="3698435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371600" y="381000"/>
            <a:ext cx="11610975" cy="6192520"/>
          </a:xfrm>
        </p:spPr>
      </p:pic>
    </p:spTree>
    <p:extLst>
      <p:ext uri="{BB962C8B-B14F-4D97-AF65-F5344CB8AC3E}">
        <p14:creationId xmlns:p14="http://schemas.microsoft.com/office/powerpoint/2010/main" val="367890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143000" y="533400"/>
            <a:ext cx="11658600" cy="6217920"/>
          </a:xfrm>
        </p:spPr>
      </p:pic>
    </p:spTree>
    <p:extLst>
      <p:ext uri="{BB962C8B-B14F-4D97-AF65-F5344CB8AC3E}">
        <p14:creationId xmlns:p14="http://schemas.microsoft.com/office/powerpoint/2010/main" val="23750329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219200" y="533400"/>
            <a:ext cx="11725275" cy="6253480"/>
          </a:xfrm>
        </p:spPr>
      </p:pic>
    </p:spTree>
    <p:extLst>
      <p:ext uri="{BB962C8B-B14F-4D97-AF65-F5344CB8AC3E}">
        <p14:creationId xmlns:p14="http://schemas.microsoft.com/office/powerpoint/2010/main" val="2572147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295400" y="531818"/>
            <a:ext cx="11811000" cy="6299200"/>
          </a:xfrm>
        </p:spPr>
      </p:pic>
    </p:spTree>
    <p:extLst>
      <p:ext uri="{BB962C8B-B14F-4D97-AF65-F5344CB8AC3E}">
        <p14:creationId xmlns:p14="http://schemas.microsoft.com/office/powerpoint/2010/main" val="3011091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524000" y="139700"/>
            <a:ext cx="12263438" cy="6578600"/>
          </a:xfrm>
        </p:spPr>
      </p:pic>
    </p:spTree>
    <p:extLst>
      <p:ext uri="{BB962C8B-B14F-4D97-AF65-F5344CB8AC3E}">
        <p14:creationId xmlns:p14="http://schemas.microsoft.com/office/powerpoint/2010/main" val="2071378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524000" y="477520"/>
            <a:ext cx="11963400" cy="6380480"/>
          </a:xfrm>
        </p:spPr>
      </p:pic>
    </p:spTree>
    <p:extLst>
      <p:ext uri="{BB962C8B-B14F-4D97-AF65-F5344CB8AC3E}">
        <p14:creationId xmlns:p14="http://schemas.microsoft.com/office/powerpoint/2010/main" val="3005012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295400" y="497840"/>
            <a:ext cx="11925300" cy="6360160"/>
          </a:xfrm>
        </p:spPr>
      </p:pic>
    </p:spTree>
    <p:extLst>
      <p:ext uri="{BB962C8B-B14F-4D97-AF65-F5344CB8AC3E}">
        <p14:creationId xmlns:p14="http://schemas.microsoft.com/office/powerpoint/2010/main" val="4018859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447800" y="534931"/>
            <a:ext cx="11849100" cy="6319520"/>
          </a:xfrm>
        </p:spPr>
      </p:pic>
    </p:spTree>
    <p:extLst>
      <p:ext uri="{BB962C8B-B14F-4D97-AF65-F5344CB8AC3E}">
        <p14:creationId xmlns:p14="http://schemas.microsoft.com/office/powerpoint/2010/main" val="154270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791200"/>
            <a:ext cx="8153400" cy="7762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2800">
                <a:solidFill>
                  <a:schemeClr val="hlink"/>
                </a:solidFill>
                <a:effectLst/>
                <a:latin typeface="VNI-Helve" pitchFamily="2" charset="0"/>
              </a:rPr>
              <a:t>Giaûi phaãu vuøng (Mc Neal 1972</a:t>
            </a:r>
            <a:r>
              <a:rPr lang="en-US" sz="2800" u="sng">
                <a:solidFill>
                  <a:schemeClr val="hlink"/>
                </a:solidFill>
                <a:latin typeface="VNI-Helve" pitchFamily="2" charset="0"/>
              </a:rPr>
              <a:t>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endParaRPr lang="en-US" sz="2800">
              <a:latin typeface="VNI-Helve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US" sz="2800">
              <a:latin typeface="VNI-Helve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US" sz="2800">
              <a:latin typeface="VNI-Helve" pitchFamily="2" charset="0"/>
            </a:endParaRPr>
          </a:p>
        </p:txBody>
      </p:sp>
      <p:pic>
        <p:nvPicPr>
          <p:cNvPr id="1229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t="-653" b="-653"/>
          <a:stretch>
            <a:fillRect/>
          </a:stretch>
        </p:blipFill>
        <p:spPr>
          <a:xfrm>
            <a:off x="2438400" y="1395413"/>
            <a:ext cx="4572000" cy="4471987"/>
          </a:xfrm>
          <a:noFill/>
        </p:spPr>
      </p:pic>
      <p:sp>
        <p:nvSpPr>
          <p:cNvPr id="12293" name="Text Box 9"/>
          <p:cNvSpPr txBox="1">
            <a:spLocks noChangeArrowheads="1"/>
          </p:cNvSpPr>
          <p:nvPr/>
        </p:nvSpPr>
        <p:spPr bwMode="auto">
          <a:xfrm>
            <a:off x="1905000" y="304800"/>
            <a:ext cx="56276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4400">
                <a:solidFill>
                  <a:srgbClr val="FF00FF"/>
                </a:solidFill>
              </a:rPr>
              <a:t>Giải phẫu vùng TLT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447800" y="540081"/>
            <a:ext cx="11887200" cy="6339840"/>
          </a:xfrm>
        </p:spPr>
      </p:pic>
    </p:spTree>
    <p:extLst>
      <p:ext uri="{BB962C8B-B14F-4D97-AF65-F5344CB8AC3E}">
        <p14:creationId xmlns:p14="http://schemas.microsoft.com/office/powerpoint/2010/main" val="2539046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600200" y="0"/>
            <a:ext cx="12573000" cy="6705600"/>
          </a:xfrm>
        </p:spPr>
      </p:pic>
    </p:spTree>
    <p:extLst>
      <p:ext uri="{BB962C8B-B14F-4D97-AF65-F5344CB8AC3E}">
        <p14:creationId xmlns:p14="http://schemas.microsoft.com/office/powerpoint/2010/main" val="3606634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0313" r="-20313"/>
          <a:stretch>
            <a:fillRect/>
          </a:stretch>
        </p:blipFill>
        <p:spPr>
          <a:xfrm>
            <a:off x="-914400" y="533400"/>
            <a:ext cx="11287125" cy="6019800"/>
          </a:xfrm>
        </p:spPr>
      </p:pic>
    </p:spTree>
    <p:extLst>
      <p:ext uri="{BB962C8B-B14F-4D97-AF65-F5344CB8AC3E}">
        <p14:creationId xmlns:p14="http://schemas.microsoft.com/office/powerpoint/2010/main" val="493889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371600" y="457200"/>
            <a:ext cx="11734800" cy="6258560"/>
          </a:xfrm>
        </p:spPr>
      </p:pic>
    </p:spTree>
    <p:extLst>
      <p:ext uri="{BB962C8B-B14F-4D97-AF65-F5344CB8AC3E}">
        <p14:creationId xmlns:p14="http://schemas.microsoft.com/office/powerpoint/2010/main" val="14942710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>
          <a:xfrm>
            <a:off x="-1371600" y="418213"/>
            <a:ext cx="12039600" cy="6421120"/>
          </a:xfrm>
        </p:spPr>
      </p:pic>
    </p:spTree>
    <p:extLst>
      <p:ext uri="{BB962C8B-B14F-4D97-AF65-F5344CB8AC3E}">
        <p14:creationId xmlns:p14="http://schemas.microsoft.com/office/powerpoint/2010/main" val="2052441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442" b="14442"/>
          <a:stretch>
            <a:fillRect/>
          </a:stretch>
        </p:blipFill>
        <p:spPr>
          <a:xfrm>
            <a:off x="-1" y="1219200"/>
            <a:ext cx="9171689" cy="4891567"/>
          </a:xfrm>
        </p:spPr>
      </p:pic>
    </p:spTree>
    <p:extLst>
      <p:ext uri="{BB962C8B-B14F-4D97-AF65-F5344CB8AC3E}">
        <p14:creationId xmlns:p14="http://schemas.microsoft.com/office/powerpoint/2010/main" val="1494030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1295400" y="457200"/>
            <a:ext cx="11430000" cy="6096000"/>
          </a:xfrm>
        </p:spPr>
      </p:pic>
    </p:spTree>
    <p:extLst>
      <p:ext uri="{BB962C8B-B14F-4D97-AF65-F5344CB8AC3E}">
        <p14:creationId xmlns:p14="http://schemas.microsoft.com/office/powerpoint/2010/main" val="3384373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762000" y="685800"/>
            <a:ext cx="10896600" cy="5811520"/>
          </a:xfrm>
        </p:spPr>
      </p:pic>
    </p:spTree>
    <p:extLst>
      <p:ext uri="{BB962C8B-B14F-4D97-AF65-F5344CB8AC3E}">
        <p14:creationId xmlns:p14="http://schemas.microsoft.com/office/powerpoint/2010/main" val="3836841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1371600" y="457200"/>
            <a:ext cx="11125200" cy="5933440"/>
          </a:xfrm>
        </p:spPr>
      </p:pic>
    </p:spTree>
    <p:extLst>
      <p:ext uri="{BB962C8B-B14F-4D97-AF65-F5344CB8AC3E}">
        <p14:creationId xmlns:p14="http://schemas.microsoft.com/office/powerpoint/2010/main" val="1771294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1143000" y="762000"/>
            <a:ext cx="10858500" cy="5791200"/>
          </a:xfrm>
        </p:spPr>
      </p:pic>
    </p:spTree>
    <p:extLst>
      <p:ext uri="{BB962C8B-B14F-4D97-AF65-F5344CB8AC3E}">
        <p14:creationId xmlns:p14="http://schemas.microsoft.com/office/powerpoint/2010/main" val="1267244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DSCN700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40" t="3653" b="12338"/>
          <a:stretch>
            <a:fillRect/>
          </a:stretch>
        </p:blipFill>
        <p:spPr>
          <a:xfrm>
            <a:off x="1828800" y="1524000"/>
            <a:ext cx="6172200" cy="4514850"/>
          </a:xfrm>
          <a:noFill/>
        </p:spPr>
      </p:pic>
      <p:sp>
        <p:nvSpPr>
          <p:cNvPr id="13315" name="Text Box 7"/>
          <p:cNvSpPr txBox="1">
            <a:spLocks noChangeArrowheads="1"/>
          </p:cNvSpPr>
          <p:nvPr/>
        </p:nvSpPr>
        <p:spPr bwMode="auto">
          <a:xfrm>
            <a:off x="5562600" y="5334000"/>
            <a:ext cx="2082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VNI-Times" pitchFamily="2" charset="0"/>
              </a:rPr>
              <a:t>Vuøng chuyeån tieáp</a:t>
            </a:r>
          </a:p>
        </p:txBody>
      </p:sp>
      <p:sp>
        <p:nvSpPr>
          <p:cNvPr id="13316" name="Text Box 8"/>
          <p:cNvSpPr txBox="1">
            <a:spLocks noChangeArrowheads="1"/>
          </p:cNvSpPr>
          <p:nvPr/>
        </p:nvSpPr>
        <p:spPr bwMode="auto">
          <a:xfrm>
            <a:off x="6019800" y="838200"/>
            <a:ext cx="3124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VNI-Times" pitchFamily="2" charset="0"/>
                <a:cs typeface="Times New Roman" pitchFamily="18" charset="0"/>
              </a:rPr>
              <a:t>Toå chöùc xô tröôùc nieäu ñaïo</a:t>
            </a:r>
            <a:endParaRPr lang="en-US" sz="2400" b="1">
              <a:solidFill>
                <a:srgbClr val="FF0000"/>
              </a:solidFill>
              <a:latin typeface="VNI-Times" pitchFamily="2" charset="0"/>
              <a:cs typeface="Times New Roman" pitchFamily="18" charset="0"/>
            </a:endParaRPr>
          </a:p>
        </p:txBody>
      </p:sp>
      <p:sp>
        <p:nvSpPr>
          <p:cNvPr id="13317" name="Text Box 9"/>
          <p:cNvSpPr txBox="1">
            <a:spLocks noChangeArrowheads="1"/>
          </p:cNvSpPr>
          <p:nvPr/>
        </p:nvSpPr>
        <p:spPr bwMode="auto">
          <a:xfrm>
            <a:off x="2286000" y="1600200"/>
            <a:ext cx="2286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VNI-Times" pitchFamily="2" charset="0"/>
              </a:rPr>
              <a:t>Vuøng trung taâm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VNI-Times" pitchFamily="2" charset="0"/>
              </a:rPr>
              <a:t>25%</a:t>
            </a:r>
          </a:p>
        </p:txBody>
      </p:sp>
      <p:sp>
        <p:nvSpPr>
          <p:cNvPr id="13318" name="Text Box 10"/>
          <p:cNvSpPr txBox="1">
            <a:spLocks noChangeArrowheads="1"/>
          </p:cNvSpPr>
          <p:nvPr/>
        </p:nvSpPr>
        <p:spPr bwMode="auto">
          <a:xfrm>
            <a:off x="3810000" y="4343400"/>
            <a:ext cx="20732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  <a:latin typeface="VNI-Times" pitchFamily="2" charset="0"/>
              </a:rPr>
              <a:t>Vuøng</a:t>
            </a:r>
            <a:r>
              <a:rPr lang="en-US" sz="20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VNI-Times" pitchFamily="2" charset="0"/>
              </a:rPr>
              <a:t>ngoaïi</a:t>
            </a:r>
            <a:r>
              <a:rPr lang="en-US" sz="2000" b="1" dirty="0">
                <a:solidFill>
                  <a:srgbClr val="FF0000"/>
                </a:solidFill>
                <a:latin typeface="VNI-Times" pitchFamily="2" charset="0"/>
              </a:rPr>
              <a:t> vi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VNI-Times" pitchFamily="2" charset="0"/>
              </a:rPr>
              <a:t>70%</a:t>
            </a:r>
          </a:p>
        </p:txBody>
      </p:sp>
      <p:sp>
        <p:nvSpPr>
          <p:cNvPr id="13319" name="Rectangle 12"/>
          <p:cNvSpPr>
            <a:spLocks noChangeArrowheads="1"/>
          </p:cNvSpPr>
          <p:nvPr/>
        </p:nvSpPr>
        <p:spPr bwMode="auto">
          <a:xfrm>
            <a:off x="2057400" y="5943600"/>
            <a:ext cx="2921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VNI-Times" pitchFamily="2" charset="0"/>
              </a:rPr>
              <a:t>Moâ tuyeán quanh nieäu ñaïo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914400" y="533400"/>
            <a:ext cx="11144250" cy="5943600"/>
          </a:xfrm>
        </p:spPr>
      </p:pic>
    </p:spTree>
    <p:extLst>
      <p:ext uri="{BB962C8B-B14F-4D97-AF65-F5344CB8AC3E}">
        <p14:creationId xmlns:p14="http://schemas.microsoft.com/office/powerpoint/2010/main" val="26615448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990600" y="609600"/>
            <a:ext cx="10858500" cy="5791200"/>
          </a:xfrm>
        </p:spPr>
      </p:pic>
    </p:spTree>
    <p:extLst>
      <p:ext uri="{BB962C8B-B14F-4D97-AF65-F5344CB8AC3E}">
        <p14:creationId xmlns:p14="http://schemas.microsoft.com/office/powerpoint/2010/main" val="42075243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762000" y="838200"/>
            <a:ext cx="11049000" cy="5892800"/>
          </a:xfrm>
        </p:spPr>
      </p:pic>
    </p:spTree>
    <p:extLst>
      <p:ext uri="{BB962C8B-B14F-4D97-AF65-F5344CB8AC3E}">
        <p14:creationId xmlns:p14="http://schemas.microsoft.com/office/powerpoint/2010/main" val="3676580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533400" y="685800"/>
            <a:ext cx="10715625" cy="5715000"/>
          </a:xfrm>
        </p:spPr>
      </p:pic>
    </p:spTree>
    <p:extLst>
      <p:ext uri="{BB962C8B-B14F-4D97-AF65-F5344CB8AC3E}">
        <p14:creationId xmlns:p14="http://schemas.microsoft.com/office/powerpoint/2010/main" val="20331464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1143000" y="762000"/>
            <a:ext cx="10896600" cy="5811520"/>
          </a:xfrm>
        </p:spPr>
      </p:pic>
    </p:spTree>
    <p:extLst>
      <p:ext uri="{BB962C8B-B14F-4D97-AF65-F5344CB8AC3E}">
        <p14:creationId xmlns:p14="http://schemas.microsoft.com/office/powerpoint/2010/main" val="15622166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914400" y="533400"/>
            <a:ext cx="11144250" cy="5943600"/>
          </a:xfrm>
        </p:spPr>
      </p:pic>
    </p:spTree>
    <p:extLst>
      <p:ext uri="{BB962C8B-B14F-4D97-AF65-F5344CB8AC3E}">
        <p14:creationId xmlns:p14="http://schemas.microsoft.com/office/powerpoint/2010/main" val="17663933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1219200" y="609600"/>
            <a:ext cx="10972800" cy="5852160"/>
          </a:xfrm>
        </p:spPr>
      </p:pic>
    </p:spTree>
    <p:extLst>
      <p:ext uri="{BB962C8B-B14F-4D97-AF65-F5344CB8AC3E}">
        <p14:creationId xmlns:p14="http://schemas.microsoft.com/office/powerpoint/2010/main" val="207675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1219200" y="609600"/>
            <a:ext cx="11144250" cy="5943600"/>
          </a:xfrm>
        </p:spPr>
      </p:pic>
    </p:spTree>
    <p:extLst>
      <p:ext uri="{BB962C8B-B14F-4D97-AF65-F5344CB8AC3E}">
        <p14:creationId xmlns:p14="http://schemas.microsoft.com/office/powerpoint/2010/main" val="745282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533400" y="838200"/>
            <a:ext cx="10744200" cy="5730240"/>
          </a:xfrm>
        </p:spPr>
      </p:pic>
    </p:spTree>
    <p:extLst>
      <p:ext uri="{BB962C8B-B14F-4D97-AF65-F5344CB8AC3E}">
        <p14:creationId xmlns:p14="http://schemas.microsoft.com/office/powerpoint/2010/main" val="26186661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1219200" y="762000"/>
            <a:ext cx="11049000" cy="5892800"/>
          </a:xfrm>
        </p:spPr>
      </p:pic>
    </p:spTree>
    <p:extLst>
      <p:ext uri="{BB962C8B-B14F-4D97-AF65-F5344CB8AC3E}">
        <p14:creationId xmlns:p14="http://schemas.microsoft.com/office/powerpoint/2010/main" val="159672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144000" cy="5562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Vuøng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ngoaïi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vi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chieám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70%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moâ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tuyeán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.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Laø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nôi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xuaát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phaùt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cuûa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khoaûng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70%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caùc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tröôøng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hôïp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K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Vuøng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trung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taâm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chieám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25%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moâ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tuyeán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naèm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phía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treân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uï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nuùi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vaø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coù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2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oáng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phoùng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tinh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ñi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qua,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nôi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xuaát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phaùt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cuûa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khoaûng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10%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caùc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tröôøng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hôïp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K</a:t>
            </a:r>
            <a:r>
              <a:rPr lang="en-US" altLang="ja-JP" sz="2400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Vuøng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chuyeån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tieáp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chieám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5%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moâ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tuyeán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,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nôi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xuaát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phaùt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dirty="0" err="1">
                <a:effectLst/>
                <a:latin typeface="VNI-Times" pitchFamily="2" charset="0"/>
                <a:ea typeface="ＭＳ Ｐゴシック" charset="-128"/>
              </a:rPr>
              <a:t>cuûa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20%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tröôøng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</a:t>
            </a:r>
            <a:r>
              <a:rPr lang="en-US" altLang="ja-JP" sz="2400" i="1" dirty="0" err="1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hôïp</a:t>
            </a:r>
            <a:r>
              <a:rPr lang="en-US" altLang="ja-JP" sz="2400" i="1" dirty="0">
                <a:solidFill>
                  <a:srgbClr val="D50B40"/>
                </a:solidFill>
                <a:effectLst/>
                <a:latin typeface="VNI-Times" pitchFamily="2" charset="0"/>
                <a:ea typeface="ＭＳ Ｐゴシック" charset="-128"/>
              </a:rPr>
              <a:t> K</a:t>
            </a:r>
            <a:r>
              <a:rPr lang="en-US" altLang="ja-JP" sz="2400" dirty="0">
                <a:effectLst/>
                <a:latin typeface="VNI-Times" pitchFamily="2" charset="0"/>
                <a:ea typeface="ＭＳ Ｐゴシック" charset="-128"/>
              </a:rPr>
              <a:t>.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86" r="-20386"/>
          <a:stretch>
            <a:fillRect/>
          </a:stretch>
        </p:blipFill>
        <p:spPr>
          <a:xfrm>
            <a:off x="-1752600" y="381000"/>
            <a:ext cx="11572875" cy="6172200"/>
          </a:xfrm>
        </p:spPr>
      </p:pic>
    </p:spTree>
    <p:extLst>
      <p:ext uri="{BB962C8B-B14F-4D97-AF65-F5344CB8AC3E}">
        <p14:creationId xmlns:p14="http://schemas.microsoft.com/office/powerpoint/2010/main" val="7818594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0386" r="-20386"/>
          <a:stretch>
            <a:fillRect/>
          </a:stretch>
        </p:blipFill>
        <p:spPr>
          <a:xfrm>
            <a:off x="-1524000" y="609600"/>
            <a:ext cx="10972800" cy="5852160"/>
          </a:xfrm>
        </p:spPr>
      </p:pic>
    </p:spTree>
    <p:extLst>
      <p:ext uri="{BB962C8B-B14F-4D97-AF65-F5344CB8AC3E}">
        <p14:creationId xmlns:p14="http://schemas.microsoft.com/office/powerpoint/2010/main" val="4939065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13" r="-203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1314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1958</TotalTime>
  <Words>2726</Words>
  <Application>Microsoft Office PowerPoint</Application>
  <PresentationFormat>On-screen Show (4:3)</PresentationFormat>
  <Paragraphs>228</Paragraphs>
  <Slides>92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3" baseType="lpstr">
      <vt:lpstr>Arial</vt:lpstr>
      <vt:lpstr>Arial</vt:lpstr>
      <vt:lpstr>Calibri</vt:lpstr>
      <vt:lpstr>Constantia</vt:lpstr>
      <vt:lpstr>Tahoma</vt:lpstr>
      <vt:lpstr>Times New Roman</vt:lpstr>
      <vt:lpstr>VNI-Helve</vt:lpstr>
      <vt:lpstr>VNI-Times</vt:lpstr>
      <vt:lpstr>Wingdings</vt:lpstr>
      <vt:lpstr>Wingdings 2</vt:lpstr>
      <vt:lpstr>Flow</vt:lpstr>
      <vt:lpstr>TĂNG SẢN LÀNH TÍNH  TUYẾN TIỀN LIỆT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Giaûi phaãu vuøng (Mc Neal 1972)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Sinh lyù beänh</vt:lpstr>
      <vt:lpstr>Sinh lyù beänh</vt:lpstr>
      <vt:lpstr>PowerPoint Presentation</vt:lpstr>
      <vt:lpstr>PowerPoint Presentation</vt:lpstr>
      <vt:lpstr>Laâm saøng</vt:lpstr>
      <vt:lpstr>Laâm saøng (tt)</vt:lpstr>
      <vt:lpstr>THĂM KHÁM TRỰC TRÀNG</vt:lpstr>
      <vt:lpstr>PowerPoint Presentation</vt:lpstr>
      <vt:lpstr>Caän laâm saøng</vt:lpstr>
      <vt:lpstr>CLS: Siêu âm, soi BQ</vt:lpstr>
      <vt:lpstr>PowerPoint Presentation</vt:lpstr>
      <vt:lpstr>X-QUANG BÀNG QUANG CÓ CẢN QUANG</vt:lpstr>
      <vt:lpstr>PowerPoint Presentation</vt:lpstr>
      <vt:lpstr>PowerPoint Presentation</vt:lpstr>
      <vt:lpstr>Ñieàu trò</vt:lpstr>
      <vt:lpstr>Các phương pháp điều trị</vt:lpstr>
      <vt:lpstr>Các phương pháp điều trị</vt:lpstr>
      <vt:lpstr>PowerPoint Presentation</vt:lpstr>
      <vt:lpstr>Chæ ñònh ñieàu trò Ngoaïi khoa</vt:lpstr>
      <vt:lpstr>PowerPoint Presentation</vt:lpstr>
      <vt:lpstr>Caùc biến chứng sau phẫu thuật</vt:lpstr>
      <vt:lpstr>Caùc biến chứng sau phẫu thuật</vt:lpstr>
      <vt:lpstr>UNG  THÖ  TIEÀN LIEÄT TUYEÁN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BƯỚU LÀNH TUYẾN TIỀN LIỆT</dc:title>
  <dc:creator>toanha</dc:creator>
  <cp:lastModifiedBy>Vo Chau Hoang Long</cp:lastModifiedBy>
  <cp:revision>39</cp:revision>
  <dcterms:created xsi:type="dcterms:W3CDTF">2009-11-17T14:26:32Z</dcterms:created>
  <dcterms:modified xsi:type="dcterms:W3CDTF">2021-09-16T05:01:22Z</dcterms:modified>
</cp:coreProperties>
</file>